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19" r:id="rId3"/>
    <p:sldId id="321" r:id="rId4"/>
    <p:sldId id="349" r:id="rId5"/>
    <p:sldId id="333" r:id="rId6"/>
    <p:sldId id="322" r:id="rId7"/>
    <p:sldId id="328" r:id="rId8"/>
    <p:sldId id="324" r:id="rId9"/>
    <p:sldId id="329" r:id="rId10"/>
    <p:sldId id="326" r:id="rId11"/>
    <p:sldId id="325" r:id="rId12"/>
    <p:sldId id="330" r:id="rId13"/>
    <p:sldId id="348" r:id="rId14"/>
    <p:sldId id="339" r:id="rId15"/>
    <p:sldId id="331" r:id="rId16"/>
    <p:sldId id="340" r:id="rId17"/>
    <p:sldId id="343" r:id="rId18"/>
    <p:sldId id="344" r:id="rId19"/>
    <p:sldId id="345" r:id="rId20"/>
    <p:sldId id="335" r:id="rId21"/>
    <p:sldId id="355" r:id="rId22"/>
    <p:sldId id="346" r:id="rId23"/>
    <p:sldId id="347" r:id="rId24"/>
    <p:sldId id="342" r:id="rId25"/>
    <p:sldId id="350" r:id="rId26"/>
    <p:sldId id="351" r:id="rId27"/>
    <p:sldId id="352" r:id="rId28"/>
    <p:sldId id="354" r:id="rId29"/>
    <p:sldId id="35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652D2E5-EFAA-4A26-9482-A78F2CF3BE63}">
          <p14:sldIdLst>
            <p14:sldId id="256"/>
            <p14:sldId id="319"/>
            <p14:sldId id="321"/>
            <p14:sldId id="349"/>
            <p14:sldId id="333"/>
            <p14:sldId id="322"/>
            <p14:sldId id="328"/>
            <p14:sldId id="324"/>
            <p14:sldId id="329"/>
            <p14:sldId id="326"/>
            <p14:sldId id="325"/>
            <p14:sldId id="330"/>
            <p14:sldId id="348"/>
            <p14:sldId id="339"/>
            <p14:sldId id="331"/>
            <p14:sldId id="340"/>
            <p14:sldId id="343"/>
            <p14:sldId id="344"/>
            <p14:sldId id="345"/>
            <p14:sldId id="335"/>
            <p14:sldId id="355"/>
            <p14:sldId id="346"/>
            <p14:sldId id="347"/>
            <p14:sldId id="342"/>
            <p14:sldId id="350"/>
            <p14:sldId id="351"/>
          </p14:sldIdLst>
        </p14:section>
        <p14:section name="Раздел без заголовка" id="{E3D00157-8EDC-4E6A-B004-B1016863AC1C}">
          <p14:sldIdLst>
            <p14:sldId id="352"/>
            <p14:sldId id="354"/>
            <p14:sldId id="35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9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8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2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8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3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5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2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7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6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3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1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9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712968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76672"/>
            <a:ext cx="87129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0"/>
              </a:spcAft>
            </a:pPr>
            <a:endParaRPr lang="ru-RU" sz="2400" kern="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2400"/>
              </a:spcBef>
            </a:pPr>
            <a:r>
              <a:rPr lang="ru-RU" sz="2400" b="1" kern="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40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на поле боя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400"/>
              </a:spcBef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военно-медицинская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подготовка).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Тактическая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67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желтую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зону из красной. Осуществляется только</a:t>
            </a:r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положении лежа (ползком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максимально прижимаясь к земле и укрываясь за складками местности и сооружениями.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«Желтая зона»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область, изолированную от прямого огня противника, где устранена непосредственная опасность получения ранения (ближайшее укрытие, складка местности). Зона умеренной опасности – место под прикрытием за зданиями, сооружениями, какими-либо конструкциями или склонами.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большими возможностями в оказании первой помощи, так как раненый и оказывающий помощь находятся в относительной безопасности. «Желтая зона» при резком изменении тактической обстановки может перейти в «красную». Необходимо организовать наблюдение и периметр безопасности. </a:t>
            </a:r>
          </a:p>
        </p:txBody>
      </p:sp>
    </p:spTree>
    <p:extLst>
      <p:ext uri="{BB962C8B-B14F-4D97-AF65-F5344CB8AC3E}">
        <p14:creationId xmlns:p14="http://schemas.microsoft.com/office/powerpoint/2010/main" val="8351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Действия по оказанию  первой помощи которые можно и нужно совершать в 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«желтой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зоне»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желтой зоне»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должна быть возможность встать на колени для оказания помощи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тщательный осмотр раненого, в том числе под экипировкой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бронезащитой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Пострадавшего осматривают на наличие кровотечений, при необходимости накладывают турникет, либо производят тампонаду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гемостатиком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и готовят для эвакуации в зеленую зону.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04664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 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зеленую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зону. Осуществляется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 подъёмом половины фигуры,  укрываясь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складками местности и сооружениями.</a:t>
            </a:r>
          </a:p>
        </p:txBody>
      </p:sp>
    </p:spTree>
    <p:extLst>
      <p:ext uri="{BB962C8B-B14F-4D97-AF65-F5344CB8AC3E}">
        <p14:creationId xmlns:p14="http://schemas.microsoft.com/office/powerpoint/2010/main" val="2244731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68760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«Зелёная зона»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область, в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с противником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прекращен.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Относительно безопасное место, куда эвакуируют раненых.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проводится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дальнейшая эвакуация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раненого в медицинское учреждение. Характеризуется неопределёнными временными интервалами и необходимостью поддержания жизненных функций раненного.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10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12845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Действия по оказанию  первой помощи которые можно и нужно совершать в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Зеленой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зоне»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зеленой зоне оказывают помощь медики – стабилизируют состояние пострадавших и сортируют их для дальнейшей отправки в медицинские учреждения.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77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3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действий в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«зеленой зоне»: </a:t>
            </a: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Провести мероприятия предыдущего этапа, если они не были выполнены ранее.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осмотр и контроль состояния раненого, полное раздевание, принятие решения по кровотечениям, устранение напряженного пневмоторакса.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Жгуты или турникеты заменить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гемостатические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компрессионные повязки как можно скорее (до двух часов с момента наложения).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Жгут (турникет) не снимается если: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наложен на шею;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наложен для остановки кровотечения из ампутированной конечности или при ранении крупных магистральных артерий.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снимайте жгут, если он находится на пострадавшем более 4 часов!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26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1313835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ранения необходимо рукой зажать и максимально сдавить рану. При ранении предплечья поднятие руки вверх замедлит кровотечение. Если повреждена плечевая артерия (она расположена с внутренней стороны плеча), то прижатие весом тела объемного твердого предмета (кулака, магазина, фляги) в подмышечной области будет способствовать замедлению кровотечения. При этом вы освободите здоровую руку для извлечения необходимого медицинского снаряжения (турникет, аптечка);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9056" y="4711574"/>
            <a:ext cx="2280770" cy="1608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710724"/>
            <a:ext cx="2742774" cy="1846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810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рекомендации по оказанию самопомощи: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первую очередь остановке кровотечения).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11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32656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0000"/>
                </a:solidFill>
                <a:latin typeface="Sylfaen" panose="010A0502050306030303" pitchFamily="18" charset="0"/>
              </a:rPr>
              <a:t>случае </a:t>
            </a:r>
            <a:r>
              <a:rPr lang="ru-RU" sz="2400" dirty="0">
                <a:solidFill>
                  <a:srgbClr val="000000"/>
                </a:solidFill>
                <a:latin typeface="Sylfaen" panose="010A0502050306030303" pitchFamily="18" charset="0"/>
              </a:rPr>
              <a:t>повреждения бедренной артерии давление ладонью не остановит, а только замедлит кровотечение. Не тратьте время, быстрее используйте жгут или турникет;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‒ </a:t>
            </a:r>
            <a:r>
              <a:rPr lang="ru-RU" sz="2400" dirty="0">
                <a:solidFill>
                  <a:srgbClr val="000000"/>
                </a:solidFill>
                <a:latin typeface="Sylfaen" panose="010A0502050306030303" pitchFamily="18" charset="0"/>
              </a:rPr>
              <a:t>для остановки кровотечения примените кровоостанавливающий жгут или турникет, которые накладываются на конечности выше раны поверх одежды, максимально высоко. Индикацией правильного наложения кровоостанавливающего средства является прекращение истечения крови из раны;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715396"/>
            <a:ext cx="1217466" cy="1179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35185"/>
            <a:ext cx="2317321" cy="15598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4895078"/>
            <a:ext cx="85329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Sylfaen" panose="010A0502050306030303" pitchFamily="18" charset="0"/>
              </a:rPr>
              <a:t>Н</a:t>
            </a:r>
            <a:r>
              <a:rPr lang="ru-RU" sz="2000" dirty="0" smtClean="0">
                <a:solidFill>
                  <a:srgbClr val="000000"/>
                </a:solidFill>
                <a:latin typeface="Sylfaen" panose="010A0502050306030303" pitchFamily="18" charset="0"/>
              </a:rPr>
              <a:t>еобходимо  </a:t>
            </a:r>
            <a:r>
              <a:rPr lang="ru-RU" sz="2000" dirty="0">
                <a:solidFill>
                  <a:srgbClr val="000000"/>
                </a:solidFill>
                <a:latin typeface="Sylfaen" panose="010A0502050306030303" pitchFamily="18" charset="0"/>
              </a:rPr>
              <a:t>помнить, что жгут или турникет накладывается на тонкий слой одежды (маскхалат, летнее обмундирование, нательное белье и т.д.). На зимнюю одежду жгут или турникет не накладывается. Инструмент для срезания одежды (тактические ножницы, нож, </a:t>
            </a:r>
            <a:r>
              <a:rPr lang="ru-RU" sz="2000" dirty="0" err="1">
                <a:solidFill>
                  <a:srgbClr val="000000"/>
                </a:solidFill>
                <a:latin typeface="Sylfaen" panose="010A0502050306030303" pitchFamily="18" charset="0"/>
              </a:rPr>
              <a:t>стропорез</a:t>
            </a:r>
            <a:r>
              <a:rPr lang="ru-RU" sz="2000" dirty="0">
                <a:solidFill>
                  <a:srgbClr val="000000"/>
                </a:solidFill>
                <a:latin typeface="Sylfaen" panose="010A0502050306030303" pitchFamily="18" charset="0"/>
              </a:rPr>
              <a:t>) должен находиться в пределах быстрого доступа; </a:t>
            </a:r>
          </a:p>
        </p:txBody>
      </p:sp>
    </p:spTree>
    <p:extLst>
      <p:ext uri="{BB962C8B-B14F-4D97-AF65-F5344CB8AC3E}">
        <p14:creationId xmlns:p14="http://schemas.microsoft.com/office/powerpoint/2010/main" val="4233865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188640"/>
            <a:ext cx="612068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овреждения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шеи опасны попаданием воздуха в вену. При этом смерть может наступить в течение нескольких секунд от воздушной эмболии. Необходимо быстро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прижать рану рукой или куском материи (воротом куртки, шейным платком, подушечкой ППИ), в последующем наложить давящую повязку и усилить ее жгутом;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использование обезболивающих наркотических препаратов нарушит координацию движений раненого и не позволит ему реально оценивать обстановку. В связи с этим, использование данных препаратов при легких ранениях не рекомендуется.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4700" y="358396"/>
            <a:ext cx="2144857" cy="30654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64700" y="364502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Красным обозначены места наложения кровоостанавливающего жгута или турникета. </a:t>
            </a:r>
            <a:r>
              <a:rPr lang="ru-RU" dirty="0" smtClean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7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640960" cy="497964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мероприятий, направленных на сохранение  и поддержание жизни и здоровья пострадавших и проводимых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несчастных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 , травмах, ранениях, поражениях, отравлениях, других состояниях и заболеваниях, угрожающих жизни и здоровью пострадавших, до оказания медицинской помощи.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859993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Наложенный жгут должен быть хорошо заметным, не следует его забинтовывать или закрывать одеждой. Следует обязательно отметить время наложения жгута в записке и подложить её под жгут. Раненые, которым наложен жгут, подлежат выносу с поля боя в первую очередь.</a:t>
            </a:r>
          </a:p>
          <a:p>
            <a:pPr algn="just"/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Наложение асептической повязки предупреждает вторичное загрязнение раны. В зависимости от размеров рана закрывается либо индивидуальным перевязочным пакетом, либо стерильными </a:t>
            </a: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повязками.  </a:t>
            </a:r>
            <a:endParaRPr lang="ru-RU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237" y="4653136"/>
            <a:ext cx="1769218" cy="1718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859776"/>
            <a:ext cx="1710076" cy="1649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7581" y="4715704"/>
            <a:ext cx="2486811" cy="16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03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Применение местных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гемостатических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средств в сочетании с последующим наложением давящей повязки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является единственно возможным способом остановки даже сильного кровотечения из ран в подмышечной и паховой областях, головы, шеи, туловища. </a:t>
            </a:r>
          </a:p>
          <a:p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Методика применения МГС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зависит от конкретного применяемого средства (инструкция приводится на упаковке).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1) Вскрыть пакет с МГС.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2) Очистить рану бинтом от крови и засыпать порошок к месту кровотечения (или затампонировать рану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гемостатическим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бинтом).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3) Поверх МГС наложить ватно-марлевую подушку или марлевые салфетки.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4) Руками осуществить давление на рану в течение 5 мин.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5) Поверх наложить тугую давящую повязку. </a:t>
            </a:r>
          </a:p>
        </p:txBody>
      </p:sp>
    </p:spTree>
    <p:extLst>
      <p:ext uri="{BB962C8B-B14F-4D97-AF65-F5344CB8AC3E}">
        <p14:creationId xmlns:p14="http://schemas.microsoft.com/office/powerpoint/2010/main" val="3021538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5427"/>
            <a:ext cx="85689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рекомендации по оказанию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помощи. Взаимопомощь.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пострадавший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бессознательном состоянии, необходимо перевернуть его лицом вниз или в положение «лежа на боку» до изменения обстановки, на спине раненый может погибнуть от западения языка или захлебнуться рвотными массами;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779" y="3009138"/>
            <a:ext cx="2322334" cy="1786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97152"/>
            <a:ext cx="3432820" cy="13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45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раненый в сознании взаимодействуйте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(ведите диалог, задавайте вопросы, поддерживайте), при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отсутствии сознания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контролируйте пульс на сонной артерии каждые 2‒3 минуты;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при наличии нескольких пострадавших, в первую очередь оказывайте помощь тем, кто способен быстрее вернуться к выполнению задачи;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ведите наблюдение, оказывающие помощь, должны в первую очередь обезопасить себя.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09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Sylfaen" panose="010A0502050306030303" pitchFamily="18" charset="0"/>
              </a:rPr>
              <a:t> 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 пострадавшего.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обнаружения нескольких повреждений начните оказание помощи с наиболее опасной для жизни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раны Неестественное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конечностей может свидетельствовать о переломе, а их отсутствие о травматической ампутации и массивной кровопотере. Если раненый в сознании, как правило, он держится за поврежденную часть тела;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при наличии рядом укрытий целесообразно сначала переместить раненого в безопасное место, где в последующем оказывать ему помощь;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остановите кровотечение из открытых участков тела (шея, верхние и нижние конечности). Жгут (турникет) накладывается на конечности максимально «высоко и плотно»;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77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предотвращения переохлаждения необходимо укрыть  пострадавшего теплоизолирующей накидкой.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981" y="2852936"/>
            <a:ext cx="6693786" cy="34339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5783" y="2090112"/>
            <a:ext cx="3118665" cy="19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09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7558" y="3298195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3" y="1036037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обратите на раненых с ожогами лица. Полученные в закрытых пространствах ожоги лица, приводят к поражению дыхательных путей и развитию дыхательной недостаточности;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оцените общую площадь ожогов, используя «правило девяток»;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при наличии местных противоожоговых средств (гель 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Апполо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Пантенол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Эплан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нанесите их на обожженную поверхность. Накройте область ожога сухой стерильной повязкой;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если площадь ожогов более 20% общей площади поверхности тела,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пострадавшему нужна  инфузионная терапия.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7" y="325861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рекомендации по оказанию первой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при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ожога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47192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623" y="332656"/>
            <a:ext cx="8443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рекомендации по оказанию первой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переломах.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8765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иммобилизации зависят от места перелома и оснащенности специалиста, оказывающего помощь. При отсутствии любых средств используется здоровая конечность (тело): раненую ногу накладывают на здоровую и фиксируют, руку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прибинтовывают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туловищу. В качестве подручных средств используйте полиуретановый коврик (сложенный в несколько раз), доски, палки, куски фанеры, личное оружие, элементы жесткости рюкзака и т.д. </a:t>
            </a:r>
          </a:p>
          <a:p>
            <a:pPr lvl="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эффективно использование пневматических шин, которые имеют малый размер и вес в походном положении и быстро приводятся в рабочее состояние. </a:t>
            </a:r>
          </a:p>
          <a:p>
            <a:pPr lvl="0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8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284984"/>
            <a:ext cx="3600400" cy="17302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4" y="200822"/>
            <a:ext cx="83897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рекомендации по проведению иммобилизации: </a:t>
            </a:r>
          </a:p>
          <a:p>
            <a:pPr lvl="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проводите иммобилизацию только после обезболивания; </a:t>
            </a:r>
          </a:p>
          <a:p>
            <a:pPr lvl="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при наложении шины фиксируйте два сустава, смежных с поврежденным сегментом конечности; </a:t>
            </a:r>
          </a:p>
          <a:p>
            <a:pPr lvl="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при открытых переломах не вправляйте в рану концы отломков; </a:t>
            </a:r>
          </a:p>
          <a:p>
            <a:pPr lvl="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не закрывайте жгут или турникет бинтами; </a:t>
            </a:r>
          </a:p>
          <a:p>
            <a:pPr lvl="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прочно фиксируйте шины на всем их протяжении. </a:t>
            </a: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126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237" y="260648"/>
            <a:ext cx="7406640" cy="4431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пройденному материалу.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5328592"/>
          </a:xfrm>
        </p:spPr>
        <p:txBody>
          <a:bodyPr>
            <a:noAutofit/>
          </a:bodyPr>
          <a:lstStyle/>
          <a:p>
            <a:pPr marL="34290" lvl="8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 термину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«Самопомощь».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Какие выделяют зоны по оказанию первой помощи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развития боевой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Обязательным способом передвижения   между красной и желтой зоной является: </a:t>
            </a:r>
          </a:p>
          <a:p>
            <a:pPr marL="3429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легкой трусцой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положении лежа (ползком)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шагом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4.Перечислите все возможные варианты остановки артериального кровотечения при оказании первой помощи.</a:t>
            </a:r>
          </a:p>
          <a:p>
            <a:pPr marL="3429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 какой травме рекомендуется наложение акклюзионной повязки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 переломе иммобилизация проводится:</a:t>
            </a:r>
          </a:p>
          <a:p>
            <a:pPr marL="3429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двух ближайших суставов       Б. одного сустава        В. любых трех</a:t>
            </a:r>
          </a:p>
          <a:p>
            <a:pPr marL="3429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3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378" y="332656"/>
            <a:ext cx="7708512" cy="93610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понятие тактической медицины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403860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Тактическая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раздел военной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составная часть предмета военно-медицинской подготовки, обучение военнослужащих приемам и способам действий по оказанию первой помощи (самопомощи) в бою при ранениях, боевых поражениях и травмах, в том числе с использованием индивидуальных и групповых средств медицинской защиты, а также подручных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18161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Первая помощь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направлена на: 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*устранение (снижение) воздействия поражающих факторов оружия; 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*временное устранение угрожающих жизни состояний; 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*временное поддержание жизненно-важных функций раненых; 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*подготовка раненых к эвакуации в медицинские организации (подразделения).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2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7693"/>
            <a:ext cx="88569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Первая помощь военнослужащим при выполнении задач в области обороны оказывается при следующих состояниях: </a:t>
            </a:r>
          </a:p>
          <a:p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отсутствие сознания;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*остановка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дыхания и кровообращения;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*наружные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кровотечения;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*инородные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тела верхних дыхательных путей;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*травмы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различных областей тела;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*ожоги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эффекты воздействия высоких температур, теплового излучения;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*отморожение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 другие эффекты воздействия низких температур;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*отравления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*воздействие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факторов радиационной, химической и биологической природы;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*укусы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змей и ядовитых насекомых;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*утопление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*острые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психогенные реакции на стресс (острые реакции боевого стресса).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84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9600"/>
            <a:ext cx="8208912" cy="13563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Самопомощь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оказываемая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до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пострадавшему,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самим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37471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амопомощь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основной способ сохранения жизни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ранении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447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При оказании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первой помощи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 экстренных ситуациях необходимо действовать согласно окружающей обстановке. Для этого зоны оказания помощи разделены на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красную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желтую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зеленую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715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«Красная зона»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область непосредственного огневого контакта с противником, где вероятность получения ранения наиболее высока. Красная зона простреливается и просматривается противником, что может повлечь за собой дополнительные ранения.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напряженностью и ограниченными возможностями по оказанию первой помощи. </a:t>
            </a:r>
          </a:p>
        </p:txBody>
      </p:sp>
    </p:spTree>
    <p:extLst>
      <p:ext uri="{BB962C8B-B14F-4D97-AF65-F5344CB8AC3E}">
        <p14:creationId xmlns:p14="http://schemas.microsoft.com/office/powerpoint/2010/main" val="186637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Действия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 оказанию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первой помощи которые  необходимо совершать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«красной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зоне»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действия здесь должны происходить максимально быстро, под огневым прикрытием, постановкой дымов, прикрытием техники. Задача оказывающего помощь – вытащить пострадавшего из красной зоны, как можно быстрее. Никакая помощь в виде турникетов,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гемостатиков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перевязочных пакетов в красной зоне не оказывается, только в формате самопомощи, если это возможно. Далее следует эвакуация в желтую зону.</a:t>
            </a:r>
          </a:p>
          <a:p>
            <a:pPr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9113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916</TotalTime>
  <Words>1712</Words>
  <Application>Microsoft Office PowerPoint</Application>
  <PresentationFormat>Экран (4:3)</PresentationFormat>
  <Paragraphs>114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Базис</vt:lpstr>
      <vt:lpstr>   </vt:lpstr>
      <vt:lpstr>Первая помощь- комплекс мероприятий, направленных на сохранение  и поддержание жизни и здоровья пострадавших и проводимых при несчастных случаях , травмах, ранениях, поражениях, отравлениях, других состояниях и заболеваниях, угрожающих жизни и здоровью пострадавших, до оказания медицинской помощи.  </vt:lpstr>
      <vt:lpstr>Общее понятие тактической медицины</vt:lpstr>
      <vt:lpstr>Презентация PowerPoint</vt:lpstr>
      <vt:lpstr>Презентация PowerPoint</vt:lpstr>
      <vt:lpstr>Самопомощь-первая помощь, оказываемая до оказания  медицинской помощи пострадавшему, самим пострадавшим.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по пройденному материалу.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Экстремизм и экстремистская деятельность</dc:title>
  <dc:creator>Nikita</dc:creator>
  <cp:lastModifiedBy>Ирина</cp:lastModifiedBy>
  <cp:revision>73</cp:revision>
  <dcterms:created xsi:type="dcterms:W3CDTF">2021-03-10T17:23:36Z</dcterms:created>
  <dcterms:modified xsi:type="dcterms:W3CDTF">2025-05-21T12:51:20Z</dcterms:modified>
</cp:coreProperties>
</file>