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81" r:id="rId5"/>
    <p:sldId id="279" r:id="rId6"/>
    <p:sldId id="262" r:id="rId7"/>
    <p:sldId id="263" r:id="rId8"/>
    <p:sldId id="264" r:id="rId9"/>
    <p:sldId id="265" r:id="rId10"/>
    <p:sldId id="266" r:id="rId11"/>
    <p:sldId id="267" r:id="rId12"/>
    <p:sldId id="282" r:id="rId13"/>
    <p:sldId id="271" r:id="rId14"/>
    <p:sldId id="272" r:id="rId15"/>
    <p:sldId id="273" r:id="rId16"/>
    <p:sldId id="274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5F3"/>
    <a:srgbClr val="FFFFCC"/>
    <a:srgbClr val="CCCCFF"/>
    <a:srgbClr val="66CCFF"/>
    <a:srgbClr val="CCECFF"/>
    <a:srgbClr val="FF3F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7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6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6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E8CFC-76C4-4D44-813A-1E8F6EEC14E8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D0CF-7909-43AD-B848-66B8F9AFB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90047-87B0-4603-B7BC-3DD366C7C859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4D90-4410-449A-881F-FDDA89FED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5232A-ECE1-4A2D-B7BB-6FF673486414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07C7-7BAA-4F86-AC14-2E355A715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ABEDE-8952-4D63-B0C2-993C8080ABDC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9D320-CAF3-494E-8975-A17D2522D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24CE7-C659-4304-AEF4-8E1B0713FF6D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357BF-5DA7-4086-99F8-3AFCD8F78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D35F-4372-4244-8C12-4091FDCE5050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92F0C-E491-49AB-BFF8-FA7C71FE2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8BC50-313B-471B-B29C-4CEE9C780615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8312-AE5D-4E34-831C-BC1D8D9F4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3EFC4-2B90-4E04-AA20-96CDD021797E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A8F6-5508-4F9E-8996-6B2EF0C06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D4239-F9B9-4A59-BAD2-89F75AAD950A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BCE28-4A1B-4F9D-A99A-398176C69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114C8-EE1C-4831-AA90-21458F950B5B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01561-51EB-479A-8B2D-A820BC499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07CE7-BC47-4D41-8669-6BCFEE68FB69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2FB0-13A9-4341-8D6B-BEE08E3F1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476005-25ED-4539-9DC6-89DCE83917C0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594B19-8BBA-4101-A983-146DFD924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536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354137"/>
          </a:xfrm>
          <a:solidFill>
            <a:schemeClr val="bg1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rIns="0" bIns="0" rtlCol="0" anchor="b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2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Геометрия</a:t>
            </a:r>
          </a:p>
        </p:txBody>
      </p:sp>
      <p:sp>
        <p:nvSpPr>
          <p:cNvPr id="15363" name="Текст 15362"/>
          <p:cNvSpPr>
            <a:spLocks noGrp="1"/>
          </p:cNvSpPr>
          <p:nvPr>
            <p:ph type="body" idx="4294967295"/>
          </p:nvPr>
        </p:nvSpPr>
        <p:spPr>
          <a:xfrm>
            <a:off x="323850" y="2103439"/>
            <a:ext cx="6707188" cy="1253553"/>
          </a:xfrm>
          <a:solidFill>
            <a:schemeClr val="bg1"/>
          </a:solidFill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273050" indent="-27305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72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Планиметрия</a:t>
            </a:r>
          </a:p>
        </p:txBody>
      </p:sp>
      <p:sp>
        <p:nvSpPr>
          <p:cNvPr id="15366" name="Rectangle 15365"/>
          <p:cNvSpPr>
            <a:spLocks noChangeArrowheads="1"/>
          </p:cNvSpPr>
          <p:nvPr/>
        </p:nvSpPr>
        <p:spPr bwMode="auto">
          <a:xfrm>
            <a:off x="1979712" y="3789040"/>
            <a:ext cx="6949976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Стереометрия</a:t>
            </a:r>
            <a:r>
              <a:rPr lang="ru-RU" sz="8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557" name="Straight Connector 15366"/>
          <p:cNvSpPr>
            <a:spLocks noChangeShapeType="1"/>
          </p:cNvSpPr>
          <p:nvPr/>
        </p:nvSpPr>
        <p:spPr bwMode="auto">
          <a:xfrm flipH="1">
            <a:off x="2571750" y="1643063"/>
            <a:ext cx="436563" cy="428625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TextBox 15368"/>
          <p:cNvSpPr txBox="1">
            <a:spLocks noChangeArrowheads="1"/>
          </p:cNvSpPr>
          <p:nvPr/>
        </p:nvSpPr>
        <p:spPr bwMode="auto">
          <a:xfrm>
            <a:off x="139191" y="5373216"/>
            <a:ext cx="8893621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stereos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i="1" dirty="0">
                <a:solidFill>
                  <a:srgbClr val="CC00CC"/>
                </a:solidFill>
                <a:latin typeface="+mn-lt"/>
              </a:rPr>
              <a:t> </a:t>
            </a:r>
            <a:r>
              <a:rPr lang="ru-RU" sz="2400" b="1" i="1" dirty="0">
                <a:latin typeface="Calibri" panose="020F0502020204030204" pitchFamily="34" charset="0"/>
                <a:cs typeface="Times New Roman" pitchFamily="18" charset="0"/>
              </a:rPr>
              <a:t>телесный, твердый, объемный, пространственный</a:t>
            </a:r>
            <a:endParaRPr lang="en-US" sz="2400" b="1" i="1" dirty="0">
              <a:latin typeface="Calibri" panose="020F0502020204030204" pitchFamily="34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metreo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200" b="1" i="1" dirty="0">
                <a:solidFill>
                  <a:srgbClr val="CC00CC"/>
                </a:solidFill>
                <a:latin typeface="Georgia" pitchFamily="18" charset="0"/>
              </a:rPr>
              <a:t> </a:t>
            </a:r>
            <a:r>
              <a:rPr lang="ru-RU" sz="2400" b="1" i="1" dirty="0">
                <a:latin typeface="+mj-lt"/>
                <a:cs typeface="Times New Roman" pitchFamily="18" charset="0"/>
              </a:rPr>
              <a:t>измерять</a:t>
            </a:r>
            <a:r>
              <a:rPr lang="en-US" sz="3200" b="1" i="1" dirty="0">
                <a:solidFill>
                  <a:srgbClr val="CC00CC"/>
                </a:solidFill>
                <a:latin typeface="+mj-lt"/>
              </a:rPr>
              <a:t> </a:t>
            </a:r>
            <a:endParaRPr lang="ru-RU" sz="3200" b="1" i="1" dirty="0">
              <a:solidFill>
                <a:srgbClr val="CC00CC"/>
              </a:solidFill>
              <a:latin typeface="+mj-lt"/>
            </a:endParaRPr>
          </a:p>
        </p:txBody>
      </p:sp>
      <p:sp>
        <p:nvSpPr>
          <p:cNvPr id="23561" name="Straight Connector 15370"/>
          <p:cNvSpPr>
            <a:spLocks noChangeShapeType="1"/>
          </p:cNvSpPr>
          <p:nvPr/>
        </p:nvSpPr>
        <p:spPr bwMode="auto">
          <a:xfrm>
            <a:off x="7215188" y="1643063"/>
            <a:ext cx="571500" cy="2145977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build="p" animBg="1"/>
      <p:bldP spid="15366" grpId="0" animBg="1"/>
      <p:bldP spid="23557" grpId="0" animBg="1"/>
      <p:bldP spid="15369" grpId="0"/>
      <p:bldP spid="235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анные 4"/>
          <p:cNvSpPr/>
          <p:nvPr/>
        </p:nvSpPr>
        <p:spPr>
          <a:xfrm>
            <a:off x="214313" y="3357563"/>
            <a:ext cx="2500312" cy="1643062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204520" y="428625"/>
            <a:ext cx="66801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Аксиомы</a:t>
            </a: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стереометрии</a:t>
            </a:r>
            <a:endParaRPr lang="ru-RU" sz="5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4860032" y="1091475"/>
            <a:ext cx="421481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А3. Если две плоскости имеют общую  точку, то  они имеют общую прямую, на которой лежат все общие точки этих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плоскостей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данные 3"/>
          <p:cNvSpPr/>
          <p:nvPr/>
        </p:nvSpPr>
        <p:spPr>
          <a:xfrm rot="8992932">
            <a:off x="1571625" y="1712913"/>
            <a:ext cx="1500188" cy="4389437"/>
          </a:xfrm>
          <a:prstGeom prst="flowChartInputOutp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Блок-схема: данные 5"/>
          <p:cNvSpPr/>
          <p:nvPr/>
        </p:nvSpPr>
        <p:spPr>
          <a:xfrm>
            <a:off x="2214563" y="3357563"/>
            <a:ext cx="2357437" cy="1643062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4357688"/>
            <a:ext cx="5397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4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00188" y="1714500"/>
            <a:ext cx="438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ru-RU" sz="36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2428875" y="4000500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1643063" y="3929063"/>
            <a:ext cx="1643062" cy="5000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 animBg="1"/>
      <p:bldP spid="6" grpId="0" animBg="1"/>
      <p:bldP spid="7" grpId="0"/>
      <p:bldP spid="8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Блок-схема: данные 40"/>
          <p:cNvSpPr/>
          <p:nvPr/>
        </p:nvSpPr>
        <p:spPr>
          <a:xfrm>
            <a:off x="3158259" y="3902076"/>
            <a:ext cx="2857500" cy="1643062"/>
          </a:xfrm>
          <a:prstGeom prst="flowChartInputOutp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144963" y="4021138"/>
            <a:ext cx="1071562" cy="13573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" name="Блок-схема: данные 39"/>
          <p:cNvSpPr/>
          <p:nvPr/>
        </p:nvSpPr>
        <p:spPr>
          <a:xfrm>
            <a:off x="144463" y="3878263"/>
            <a:ext cx="2857500" cy="1643062"/>
          </a:xfrm>
          <a:prstGeom prst="flowChartInputOutp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96850" y="182563"/>
            <a:ext cx="8820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Аксиомы стереометрии описывают: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1208088" y="43815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639888" y="51736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928813" y="43084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00188" y="1143000"/>
            <a:ext cx="755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latin typeface="Calibri" panose="020F0502020204030204" pitchFamily="34" charset="0"/>
                <a:cs typeface="Times New Roman" pitchFamily="18" charset="0"/>
              </a:rPr>
              <a:t>А1</a:t>
            </a:r>
            <a:endParaRPr lang="ru-RU" sz="32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286250" y="1143000"/>
            <a:ext cx="86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latin typeface="Calibri" panose="020F0502020204030204" pitchFamily="34" charset="0"/>
                <a:cs typeface="Times New Roman" pitchFamily="18" charset="0"/>
              </a:rPr>
              <a:t>А2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215188" y="1143000"/>
            <a:ext cx="766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latin typeface="Calibri" panose="020F0502020204030204" pitchFamily="34" charset="0"/>
                <a:cs typeface="Times New Roman" pitchFamily="18" charset="0"/>
              </a:rPr>
              <a:t>А3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03263" y="4308475"/>
            <a:ext cx="434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216150" y="4021138"/>
            <a:ext cx="433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855788" y="5029200"/>
            <a:ext cx="504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15900" y="4949825"/>
            <a:ext cx="579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3600" b="1" i="1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14313" y="1857375"/>
            <a:ext cx="27368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Способ задания плоскости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216275" y="5021263"/>
            <a:ext cx="596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4359275" y="4949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4930775" y="42354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002213" y="4092575"/>
            <a:ext cx="50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4424218" y="4878171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928938" y="1857375"/>
            <a:ext cx="31686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Взаимное расположение прямой и плоскости</a:t>
            </a: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6119813" y="1857375"/>
            <a:ext cx="3024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Взаимное расположение плоскостей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6430963" y="3306763"/>
            <a:ext cx="2487612" cy="2927350"/>
            <a:chOff x="6430963" y="3306763"/>
            <a:chExt cx="2487612" cy="2927350"/>
          </a:xfrm>
        </p:grpSpPr>
        <p:sp>
          <p:nvSpPr>
            <p:cNvPr id="42" name="Блок-схема: данные 41"/>
            <p:cNvSpPr/>
            <p:nvPr/>
          </p:nvSpPr>
          <p:spPr>
            <a:xfrm>
              <a:off x="6430963" y="4235450"/>
              <a:ext cx="1427162" cy="1236663"/>
            </a:xfrm>
            <a:prstGeom prst="flowChartInputOutpu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3" name="Блок-схема: данные 42"/>
            <p:cNvSpPr/>
            <p:nvPr/>
          </p:nvSpPr>
          <p:spPr>
            <a:xfrm rot="8992932">
              <a:off x="7172325" y="3379788"/>
              <a:ext cx="1017588" cy="2854325"/>
            </a:xfrm>
            <a:prstGeom prst="flowChartInputOutpu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4" name="Блок-схема: данные 43"/>
            <p:cNvSpPr/>
            <p:nvPr/>
          </p:nvSpPr>
          <p:spPr>
            <a:xfrm>
              <a:off x="7573963" y="4235450"/>
              <a:ext cx="1344612" cy="1236663"/>
            </a:xfrm>
            <a:prstGeom prst="flowChartInputOutpu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6502400" y="4806950"/>
              <a:ext cx="307975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</a:t>
              </a:r>
              <a:endParaRPr lang="ru-RU" sz="32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7073900" y="3306763"/>
              <a:ext cx="249238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</a:t>
              </a:r>
              <a:endParaRPr lang="ru-RU" sz="28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Блок-схема: узел 46"/>
            <p:cNvSpPr/>
            <p:nvPr/>
          </p:nvSpPr>
          <p:spPr>
            <a:xfrm>
              <a:off x="7643813" y="4714875"/>
              <a:ext cx="142875" cy="14287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6643688" y="4643438"/>
              <a:ext cx="2143125" cy="42862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5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25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75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25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75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750"/>
                                        <p:tgtEl>
                                          <p:spTgt spid="33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25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3813" grpId="0" animBg="1"/>
      <p:bldP spid="40" grpId="0" animBg="1"/>
      <p:bldP spid="33794" grpId="0"/>
      <p:bldP spid="33795" grpId="0" animBg="1"/>
      <p:bldP spid="33796" grpId="0" animBg="1"/>
      <p:bldP spid="33797" grpId="0" animBg="1"/>
      <p:bldP spid="33798" grpId="0"/>
      <p:bldP spid="33799" grpId="0"/>
      <p:bldP spid="33800" grpId="0"/>
      <p:bldP spid="33801" grpId="0"/>
      <p:bldP spid="33802" grpId="0"/>
      <p:bldP spid="33803" grpId="0"/>
      <p:bldP spid="33805" grpId="0"/>
      <p:bldP spid="33806" grpId="0"/>
      <p:bldP spid="33807" grpId="0"/>
      <p:bldP spid="33808" grpId="0" animBg="1"/>
      <p:bldP spid="33809" grpId="0" animBg="1"/>
      <p:bldP spid="33810" grpId="0"/>
      <p:bldP spid="33811" grpId="0"/>
      <p:bldP spid="338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0" y="26035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Взаимное расположение прямой и </a:t>
            </a:r>
            <a:r>
              <a:rPr lang="ru-RU" sz="32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плоскости</a:t>
            </a:r>
            <a:endParaRPr lang="ru-RU" sz="3200" b="1" i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85750" y="1000125"/>
            <a:ext cx="22320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Прямая лежит в </a:t>
            </a:r>
            <a:r>
              <a:rPr lang="ru-RU" sz="28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плоскости</a:t>
            </a:r>
            <a:endParaRPr lang="ru-RU" sz="2800" b="1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857500" y="1000125"/>
            <a:ext cx="31686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Прямая пересекает </a:t>
            </a:r>
            <a:r>
              <a:rPr lang="ru-RU" sz="2800" b="1" i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плоскость</a:t>
            </a:r>
            <a:endParaRPr lang="ru-RU" sz="2800" b="1" i="1" dirty="0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215063" y="1000125"/>
            <a:ext cx="2667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Прямая не пересекает </a:t>
            </a:r>
            <a:r>
              <a:rPr lang="ru-RU" sz="28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плоскость</a:t>
            </a:r>
            <a:endParaRPr lang="ru-RU" sz="2800" b="1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0" y="5643563"/>
            <a:ext cx="2484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Множество общих </a:t>
            </a:r>
            <a:r>
              <a:rPr lang="ru-RU" sz="24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точек</a:t>
            </a:r>
            <a:endParaRPr lang="ru-RU" sz="2400" b="1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786063" y="5643563"/>
            <a:ext cx="27368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Единственная</a:t>
            </a:r>
            <a:r>
              <a:rPr lang="ru-RU" sz="24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общая </a:t>
            </a:r>
            <a:r>
              <a:rPr lang="ru-RU" sz="2800" b="1" i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точка</a:t>
            </a:r>
            <a:endParaRPr lang="ru-RU" sz="2800" b="1" i="1" dirty="0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832475" y="5643563"/>
            <a:ext cx="3311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Нет общих </a:t>
            </a:r>
            <a:r>
              <a:rPr lang="ru-RU" sz="2800" b="1" i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точек</a:t>
            </a:r>
            <a:endParaRPr lang="ru-RU" sz="2800" b="1" i="1" dirty="0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250825" y="2781300"/>
            <a:ext cx="2376488" cy="1008063"/>
          </a:xfrm>
          <a:prstGeom prst="parallelogram">
            <a:avLst>
              <a:gd name="adj" fmla="val 58937"/>
            </a:avLst>
          </a:prstGeom>
          <a:solidFill>
            <a:srgbClr val="FFFFCC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1071563" y="3071813"/>
            <a:ext cx="863600" cy="504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95288" y="3357563"/>
            <a:ext cx="319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Calibri" panose="020F0502020204030204" pitchFamily="34" charset="0"/>
                <a:sym typeface="Symbol" pitchFamily="18" charset="2"/>
              </a:rPr>
              <a:t></a:t>
            </a:r>
            <a:endParaRPr lang="ru-RU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571625" y="2928938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3000375" y="2786063"/>
            <a:ext cx="2447925" cy="1081087"/>
          </a:xfrm>
          <a:prstGeom prst="parallelogram">
            <a:avLst>
              <a:gd name="adj" fmla="val 56608"/>
            </a:avLst>
          </a:prstGeom>
          <a:solidFill>
            <a:srgbClr val="FFFFCC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203575" y="3429000"/>
            <a:ext cx="439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Calibri" panose="020F0502020204030204" pitchFamily="34" charset="0"/>
                <a:sym typeface="Symbol" pitchFamily="18" charset="2"/>
              </a:rPr>
              <a:t></a:t>
            </a:r>
            <a:endParaRPr lang="ru-RU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831" name="Freeform 15"/>
          <p:cNvSpPr>
            <a:spLocks/>
          </p:cNvSpPr>
          <p:nvPr/>
        </p:nvSpPr>
        <p:spPr bwMode="auto">
          <a:xfrm>
            <a:off x="3902075" y="2286000"/>
            <a:ext cx="165100" cy="998538"/>
          </a:xfrm>
          <a:custGeom>
            <a:avLst/>
            <a:gdLst>
              <a:gd name="T0" fmla="*/ 0 w 104"/>
              <a:gd name="T1" fmla="*/ 0 h 629"/>
              <a:gd name="T2" fmla="*/ 2147483647 w 104"/>
              <a:gd name="T3" fmla="*/ 2147483647 h 629"/>
              <a:gd name="T4" fmla="*/ 0 60000 65536"/>
              <a:gd name="T5" fmla="*/ 0 60000 65536"/>
              <a:gd name="T6" fmla="*/ 0 w 104"/>
              <a:gd name="T7" fmla="*/ 0 h 629"/>
              <a:gd name="T8" fmla="*/ 104 w 104"/>
              <a:gd name="T9" fmla="*/ 629 h 6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" h="629">
                <a:moveTo>
                  <a:pt x="0" y="0"/>
                </a:moveTo>
                <a:lnTo>
                  <a:pt x="104" y="629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067175" y="3141663"/>
            <a:ext cx="144463" cy="79216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4211638" y="3933825"/>
            <a:ext cx="144462" cy="86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3995738" y="3141663"/>
            <a:ext cx="144462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4284663" y="4076700"/>
            <a:ext cx="576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00000"/>
                </a:solidFill>
                <a:latin typeface="Calibri" pitchFamily="34" charset="0"/>
              </a:rPr>
              <a:t>а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4214813" y="2928938"/>
            <a:ext cx="576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6143625" y="2786063"/>
            <a:ext cx="2533650" cy="1152525"/>
          </a:xfrm>
          <a:prstGeom prst="parallelogram">
            <a:avLst>
              <a:gd name="adj" fmla="val 60916"/>
            </a:avLst>
          </a:prstGeom>
          <a:solidFill>
            <a:srgbClr val="FFFFCC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6429375" y="3429000"/>
            <a:ext cx="55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rgbClr val="FF0000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6300788" y="2492375"/>
            <a:ext cx="24479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8682490" y="2154138"/>
            <a:ext cx="503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0" y="4786313"/>
            <a:ext cx="2305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а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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3200" b="1" i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2868612" y="4786312"/>
            <a:ext cx="2232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а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∩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=  </a:t>
            </a:r>
            <a:r>
              <a:rPr lang="ru-RU" sz="3200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М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5832475" y="4714875"/>
            <a:ext cx="2808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</a:t>
            </a:r>
            <a:r>
              <a:rPr lang="ru-RU" sz="32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+mj-lt"/>
                <a:ea typeface="Times New Roman Math"/>
                <a:cs typeface="Times New Roman Math"/>
              </a:rPr>
              <a:t>⊄</a:t>
            </a:r>
            <a:r>
              <a:rPr lang="ru-RU" sz="32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+mj-lt"/>
                <a:cs typeface="Times New Roman" pitchFamily="18" charset="0"/>
                <a:sym typeface="Symbol" pitchFamily="18" charset="2"/>
              </a:rPr>
              <a:t></a:t>
            </a:r>
            <a:endParaRPr lang="ru-RU" sz="3200" b="1" i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49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0" grpId="0"/>
      <p:bldP spid="34821" grpId="0"/>
      <p:bldP spid="34822" grpId="0"/>
      <p:bldP spid="34823" grpId="0"/>
      <p:bldP spid="34824" grpId="0"/>
      <p:bldP spid="34825" grpId="0" animBg="1"/>
      <p:bldP spid="34826" grpId="0" animBg="1"/>
      <p:bldP spid="34827" grpId="0"/>
      <p:bldP spid="34828" grpId="0"/>
      <p:bldP spid="34829" grpId="0" animBg="1"/>
      <p:bldP spid="34830" grpId="0"/>
      <p:bldP spid="34831" grpId="0" animBg="1"/>
      <p:bldP spid="34832" grpId="0" animBg="1"/>
      <p:bldP spid="34833" grpId="0" animBg="1"/>
      <p:bldP spid="34834" grpId="0" animBg="1"/>
      <p:bldP spid="34835" grpId="0"/>
      <p:bldP spid="34837" grpId="0" animBg="1"/>
      <p:bldP spid="34838" grpId="0"/>
      <p:bldP spid="34839" grpId="0" animBg="1"/>
      <p:bldP spid="34840" grpId="0"/>
      <p:bldP spid="34841" grpId="0"/>
      <p:bldP spid="34842" grpId="0"/>
      <p:bldP spid="348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9471"/>
          <p:cNvSpPr>
            <a:spLocks noChangeArrowheads="1"/>
          </p:cNvSpPr>
          <p:nvPr/>
        </p:nvSpPr>
        <p:spPr bwMode="auto">
          <a:xfrm>
            <a:off x="0" y="1628775"/>
            <a:ext cx="6156325" cy="522922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3078" name="Rectangle 19470"/>
          <p:cNvSpPr>
            <a:spLocks noChangeArrowheads="1"/>
          </p:cNvSpPr>
          <p:nvPr/>
        </p:nvSpPr>
        <p:spPr bwMode="auto">
          <a:xfrm>
            <a:off x="6227763" y="1628775"/>
            <a:ext cx="2916237" cy="522922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19458" name="Заголовок 1945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8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Прочитайте чертеж</a:t>
            </a:r>
          </a:p>
        </p:txBody>
      </p:sp>
      <p:sp>
        <p:nvSpPr>
          <p:cNvPr id="3080" name="Parallelogram 19459"/>
          <p:cNvSpPr>
            <a:spLocks noChangeArrowheads="1"/>
          </p:cNvSpPr>
          <p:nvPr/>
        </p:nvSpPr>
        <p:spPr bwMode="auto">
          <a:xfrm>
            <a:off x="755650" y="3357563"/>
            <a:ext cx="5183188" cy="1944687"/>
          </a:xfrm>
          <a:prstGeom prst="parallelogram">
            <a:avLst>
              <a:gd name="adj" fmla="val 66633"/>
            </a:avLst>
          </a:prstGeom>
          <a:solidFill>
            <a:srgbClr val="FFC5F3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graphicFrame>
        <p:nvGraphicFramePr>
          <p:cNvPr id="25606" name="Object 7"/>
          <p:cNvGraphicFramePr>
            <a:graphicFrameLocks noChangeAspect="1"/>
          </p:cNvGraphicFramePr>
          <p:nvPr/>
        </p:nvGraphicFramePr>
        <p:xfrm>
          <a:off x="1258888" y="4652963"/>
          <a:ext cx="809625" cy="539750"/>
        </p:xfrm>
        <a:graphic>
          <a:graphicData uri="http://schemas.openxmlformats.org/presentationml/2006/ole">
            <p:oleObj spid="_x0000_s3356" name="Формула" r:id="rId3" imgW="152334" imgH="139639" progId="Equation.3">
              <p:embed/>
            </p:oleObj>
          </a:graphicData>
        </a:graphic>
      </p:graphicFrame>
      <p:sp>
        <p:nvSpPr>
          <p:cNvPr id="25607" name="Oval 19463"/>
          <p:cNvSpPr>
            <a:spLocks noChangeArrowheads="1"/>
          </p:cNvSpPr>
          <p:nvPr/>
        </p:nvSpPr>
        <p:spPr bwMode="auto">
          <a:xfrm>
            <a:off x="2700338" y="4005263"/>
            <a:ext cx="157162" cy="13811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19465" name="TextBox 19464"/>
          <p:cNvSpPr txBox="1">
            <a:spLocks noChangeArrowheads="1"/>
          </p:cNvSpPr>
          <p:nvPr/>
        </p:nvSpPr>
        <p:spPr bwMode="auto">
          <a:xfrm>
            <a:off x="2843213" y="3644900"/>
            <a:ext cx="59055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i="1" dirty="0">
                <a:latin typeface="Times New Roman" pitchFamily="18" charset="0"/>
              </a:rPr>
              <a:t>A</a:t>
            </a:r>
            <a:endParaRPr lang="ru-RU" sz="3600" b="1" i="1" dirty="0">
              <a:latin typeface="Times New Roman" pitchFamily="18" charset="0"/>
            </a:endParaRPr>
          </a:p>
        </p:txBody>
      </p:sp>
      <p:sp>
        <p:nvSpPr>
          <p:cNvPr id="25609" name="Oval 19465"/>
          <p:cNvSpPr>
            <a:spLocks noChangeArrowheads="1"/>
          </p:cNvSpPr>
          <p:nvPr/>
        </p:nvSpPr>
        <p:spPr bwMode="auto">
          <a:xfrm>
            <a:off x="4213225" y="2349500"/>
            <a:ext cx="144463" cy="15081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19467" name="TextBox 19466"/>
          <p:cNvSpPr txBox="1">
            <a:spLocks noChangeArrowheads="1"/>
          </p:cNvSpPr>
          <p:nvPr/>
        </p:nvSpPr>
        <p:spPr bwMode="auto">
          <a:xfrm>
            <a:off x="4356100" y="2135188"/>
            <a:ext cx="488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Times New Roman" pitchFamily="18" charset="0"/>
              </a:rPr>
              <a:t>С</a:t>
            </a:r>
          </a:p>
        </p:txBody>
      </p:sp>
      <p:graphicFrame>
        <p:nvGraphicFramePr>
          <p:cNvPr id="25611" name="Object 12"/>
          <p:cNvGraphicFramePr>
            <a:graphicFrameLocks noGrp="1" noChangeAspect="1"/>
          </p:cNvGraphicFramePr>
          <p:nvPr>
            <p:ph idx="4294967295"/>
          </p:nvPr>
        </p:nvGraphicFramePr>
        <p:xfrm>
          <a:off x="6715125" y="2714625"/>
          <a:ext cx="1895475" cy="855663"/>
        </p:xfrm>
        <a:graphic>
          <a:graphicData uri="http://schemas.openxmlformats.org/presentationml/2006/ole">
            <p:oleObj spid="_x0000_s3357" name="Формула" r:id="rId4" imgW="393359" imgH="177646" progId="Equation.3">
              <p:embed/>
            </p:oleObj>
          </a:graphicData>
        </a:graphic>
      </p:graphicFrame>
      <p:graphicFrame>
        <p:nvGraphicFramePr>
          <p:cNvPr id="25612" name="Object 14"/>
          <p:cNvGraphicFramePr>
            <a:graphicFrameLocks noChangeAspect="1"/>
          </p:cNvGraphicFramePr>
          <p:nvPr/>
        </p:nvGraphicFramePr>
        <p:xfrm>
          <a:off x="6715125" y="4286250"/>
          <a:ext cx="1955800" cy="855663"/>
        </p:xfrm>
        <a:graphic>
          <a:graphicData uri="http://schemas.openxmlformats.org/presentationml/2006/ole">
            <p:oleObj spid="_x0000_s3358" name="Формула" r:id="rId5" imgW="405872" imgH="177569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19458" grpId="0"/>
      <p:bldP spid="25607" grpId="0" animBg="1"/>
      <p:bldP spid="19465" grpId="0"/>
      <p:bldP spid="25609" grpId="0" animBg="1"/>
      <p:bldP spid="194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2" name="Straight Connector 22541"/>
          <p:cNvSpPr>
            <a:spLocks noChangeShapeType="1"/>
          </p:cNvSpPr>
          <p:nvPr/>
        </p:nvSpPr>
        <p:spPr bwMode="auto">
          <a:xfrm flipH="1">
            <a:off x="2000250" y="4000500"/>
            <a:ext cx="642938" cy="1285875"/>
          </a:xfrm>
          <a:prstGeom prst="line">
            <a:avLst/>
          </a:prstGeom>
          <a:noFill/>
          <a:ln w="57150" algn="ctr">
            <a:solidFill>
              <a:srgbClr val="99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3" name="Straight Connector 22542"/>
          <p:cNvSpPr>
            <a:spLocks noChangeShapeType="1"/>
          </p:cNvSpPr>
          <p:nvPr/>
        </p:nvSpPr>
        <p:spPr bwMode="auto">
          <a:xfrm flipH="1">
            <a:off x="1500188" y="5286375"/>
            <a:ext cx="500062" cy="1071563"/>
          </a:xfrm>
          <a:prstGeom prst="line">
            <a:avLst/>
          </a:prstGeom>
          <a:noFill/>
          <a:ln w="57150" algn="ctr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Parallelogram 22532"/>
          <p:cNvSpPr>
            <a:spLocks noChangeArrowheads="1"/>
          </p:cNvSpPr>
          <p:nvPr/>
        </p:nvSpPr>
        <p:spPr bwMode="auto">
          <a:xfrm>
            <a:off x="614363" y="3357563"/>
            <a:ext cx="5183187" cy="1944687"/>
          </a:xfrm>
          <a:prstGeom prst="parallelogram">
            <a:avLst>
              <a:gd name="adj" fmla="val 66633"/>
            </a:avLst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27661" name="Straight Connector 22540"/>
          <p:cNvSpPr>
            <a:spLocks noChangeShapeType="1"/>
          </p:cNvSpPr>
          <p:nvPr/>
        </p:nvSpPr>
        <p:spPr bwMode="auto">
          <a:xfrm flipH="1">
            <a:off x="2630488" y="2492375"/>
            <a:ext cx="720725" cy="1512888"/>
          </a:xfrm>
          <a:prstGeom prst="line">
            <a:avLst/>
          </a:prstGeom>
          <a:noFill/>
          <a:ln w="57150" algn="ctr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0" name="Rectangle 22529"/>
          <p:cNvSpPr>
            <a:spLocks noChangeArrowheads="1"/>
          </p:cNvSpPr>
          <p:nvPr/>
        </p:nvSpPr>
        <p:spPr bwMode="auto">
          <a:xfrm>
            <a:off x="0" y="1628775"/>
            <a:ext cx="6156325" cy="522922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4107" name="Rectangle 22530"/>
          <p:cNvSpPr>
            <a:spLocks noChangeArrowheads="1"/>
          </p:cNvSpPr>
          <p:nvPr/>
        </p:nvSpPr>
        <p:spPr bwMode="auto">
          <a:xfrm>
            <a:off x="6227763" y="1628775"/>
            <a:ext cx="2916237" cy="522922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4104" name="Shape 2253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8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Прочитайте чертеж</a:t>
            </a:r>
            <a:endParaRPr lang="ru-RU" sz="4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117600" y="4652963"/>
          <a:ext cx="809625" cy="539750"/>
        </p:xfrm>
        <a:graphic>
          <a:graphicData uri="http://schemas.openxmlformats.org/presentationml/2006/ole">
            <p:oleObj spid="_x0000_s4474" name="Формула" r:id="rId3" imgW="152334" imgH="139639" progId="Equation.3">
              <p:embed/>
            </p:oleObj>
          </a:graphicData>
        </a:graphic>
      </p:graphicFrame>
      <p:sp>
        <p:nvSpPr>
          <p:cNvPr id="4106" name="Oval 22534"/>
          <p:cNvSpPr>
            <a:spLocks noChangeArrowheads="1"/>
          </p:cNvSpPr>
          <p:nvPr/>
        </p:nvSpPr>
        <p:spPr bwMode="auto">
          <a:xfrm>
            <a:off x="2559050" y="4005263"/>
            <a:ext cx="73025" cy="73025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22536" name="TextBox 22535"/>
          <p:cNvSpPr txBox="1">
            <a:spLocks noChangeArrowheads="1"/>
          </p:cNvSpPr>
          <p:nvPr/>
        </p:nvSpPr>
        <p:spPr bwMode="auto">
          <a:xfrm>
            <a:off x="2701925" y="3644900"/>
            <a:ext cx="59055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i="1" dirty="0">
                <a:latin typeface="Times New Roman" pitchFamily="18" charset="0"/>
              </a:rPr>
              <a:t>B</a:t>
            </a:r>
            <a:endParaRPr lang="ru-RU" sz="3600" i="1" dirty="0">
              <a:latin typeface="Times New Roman" pitchFamily="18" charset="0"/>
            </a:endParaRPr>
          </a:p>
        </p:txBody>
      </p:sp>
      <p:sp>
        <p:nvSpPr>
          <p:cNvPr id="4108" name="Oval 22536"/>
          <p:cNvSpPr>
            <a:spLocks noChangeArrowheads="1"/>
          </p:cNvSpPr>
          <p:nvPr/>
        </p:nvSpPr>
        <p:spPr bwMode="auto">
          <a:xfrm>
            <a:off x="2559050" y="3933825"/>
            <a:ext cx="146050" cy="1460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22538" name="TextBox 22537"/>
          <p:cNvSpPr txBox="1">
            <a:spLocks noChangeArrowheads="1"/>
          </p:cNvSpPr>
          <p:nvPr/>
        </p:nvSpPr>
        <p:spPr bwMode="auto">
          <a:xfrm>
            <a:off x="4214813" y="2135188"/>
            <a:ext cx="387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c</a:t>
            </a:r>
            <a:endParaRPr lang="ru-RU" sz="3600" b="1" i="1">
              <a:latin typeface="Times New Roman" pitchFamily="18" charset="0"/>
            </a:endParaRPr>
          </a:p>
        </p:txBody>
      </p:sp>
      <p:graphicFrame>
        <p:nvGraphicFramePr>
          <p:cNvPr id="27659" name="Object 11"/>
          <p:cNvGraphicFramePr>
            <a:graphicFrameLocks noGrp="1" noChangeAspect="1"/>
          </p:cNvGraphicFramePr>
          <p:nvPr>
            <p:ph idx="4294967295"/>
          </p:nvPr>
        </p:nvGraphicFramePr>
        <p:xfrm>
          <a:off x="6429375" y="1928813"/>
          <a:ext cx="1895475" cy="695325"/>
        </p:xfrm>
        <a:graphic>
          <a:graphicData uri="http://schemas.openxmlformats.org/presentationml/2006/ole">
            <p:oleObj spid="_x0000_s4475" name="Формула" r:id="rId4" imgW="380835" imgH="139639" progId="Equation.3">
              <p:embed/>
            </p:oleObj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6396038" y="2924175"/>
          <a:ext cx="2566987" cy="855663"/>
        </p:xfrm>
        <a:graphic>
          <a:graphicData uri="http://schemas.openxmlformats.org/presentationml/2006/ole">
            <p:oleObj spid="_x0000_s4476" name="Формула" r:id="rId5" imgW="532937" imgH="177646" progId="Equation.3">
              <p:embed/>
            </p:oleObj>
          </a:graphicData>
        </a:graphic>
      </p:graphicFrame>
      <p:sp>
        <p:nvSpPr>
          <p:cNvPr id="27664" name="Straight Connector 22543"/>
          <p:cNvSpPr>
            <a:spLocks noChangeShapeType="1"/>
          </p:cNvSpPr>
          <p:nvPr/>
        </p:nvSpPr>
        <p:spPr bwMode="auto">
          <a:xfrm flipV="1">
            <a:off x="1909763" y="4149725"/>
            <a:ext cx="3025775" cy="792163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5" name="Straight Connector 22544"/>
          <p:cNvSpPr>
            <a:spLocks noChangeShapeType="1"/>
          </p:cNvSpPr>
          <p:nvPr/>
        </p:nvSpPr>
        <p:spPr bwMode="auto">
          <a:xfrm flipV="1">
            <a:off x="3500438" y="2500313"/>
            <a:ext cx="2219325" cy="495300"/>
          </a:xfrm>
          <a:prstGeom prst="line">
            <a:avLst/>
          </a:prstGeom>
          <a:noFill/>
          <a:ln w="57150" algn="ctr">
            <a:solidFill>
              <a:srgbClr val="00A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6" name="TextBox 22545"/>
          <p:cNvSpPr txBox="1">
            <a:spLocks noChangeArrowheads="1"/>
          </p:cNvSpPr>
          <p:nvPr/>
        </p:nvSpPr>
        <p:spPr bwMode="auto">
          <a:xfrm>
            <a:off x="2630488" y="2420938"/>
            <a:ext cx="412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b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22547" name="TextBox 22546"/>
          <p:cNvSpPr txBox="1">
            <a:spLocks noChangeArrowheads="1"/>
          </p:cNvSpPr>
          <p:nvPr/>
        </p:nvSpPr>
        <p:spPr bwMode="auto">
          <a:xfrm>
            <a:off x="4143375" y="4221163"/>
            <a:ext cx="412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graphicFrame>
        <p:nvGraphicFramePr>
          <p:cNvPr id="27668" name="Object 20"/>
          <p:cNvGraphicFramePr>
            <a:graphicFrameLocks noChangeAspect="1"/>
          </p:cNvGraphicFramePr>
          <p:nvPr/>
        </p:nvGraphicFramePr>
        <p:xfrm>
          <a:off x="6429375" y="4000500"/>
          <a:ext cx="1831975" cy="758825"/>
        </p:xfrm>
        <a:graphic>
          <a:graphicData uri="http://schemas.openxmlformats.org/presentationml/2006/ole">
            <p:oleObj spid="_x0000_s4477" name="Формула" r:id="rId6" imgW="368140" imgH="152334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 animBg="1"/>
      <p:bldP spid="27663" grpId="0" animBg="1"/>
      <p:bldP spid="27653" grpId="0" animBg="1"/>
      <p:bldP spid="27661" grpId="0" animBg="1"/>
      <p:bldP spid="4104" grpId="0"/>
      <p:bldP spid="4106" grpId="0" animBg="1"/>
      <p:bldP spid="22536" grpId="0"/>
      <p:bldP spid="4108" grpId="0" animBg="1"/>
      <p:bldP spid="22538" grpId="0"/>
      <p:bldP spid="27664" grpId="0" animBg="1"/>
      <p:bldP spid="27665" grpId="0" animBg="1"/>
      <p:bldP spid="22546" grpId="0"/>
      <p:bldP spid="225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3553"/>
          <p:cNvSpPr>
            <a:spLocks noChangeArrowheads="1"/>
          </p:cNvSpPr>
          <p:nvPr/>
        </p:nvSpPr>
        <p:spPr bwMode="auto">
          <a:xfrm>
            <a:off x="285750" y="1785938"/>
            <a:ext cx="6156325" cy="45148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5127" name="Rectangle 23554"/>
          <p:cNvSpPr>
            <a:spLocks noChangeArrowheads="1"/>
          </p:cNvSpPr>
          <p:nvPr/>
        </p:nvSpPr>
        <p:spPr bwMode="auto">
          <a:xfrm>
            <a:off x="6227763" y="1628775"/>
            <a:ext cx="2916237" cy="52292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sp>
        <p:nvSpPr>
          <p:cNvPr id="5128" name="Shape 23555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ru-RU" sz="48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Прочитайте чертеж</a:t>
            </a:r>
          </a:p>
        </p:txBody>
      </p:sp>
      <p:sp>
        <p:nvSpPr>
          <p:cNvPr id="28677" name="Parallelogram 23556"/>
          <p:cNvSpPr>
            <a:spLocks noChangeArrowheads="1"/>
          </p:cNvSpPr>
          <p:nvPr/>
        </p:nvSpPr>
        <p:spPr bwMode="auto">
          <a:xfrm>
            <a:off x="468313" y="2420938"/>
            <a:ext cx="5183187" cy="1944687"/>
          </a:xfrm>
          <a:prstGeom prst="parallelogram">
            <a:avLst>
              <a:gd name="adj" fmla="val 66633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63713" y="5589588"/>
          <a:ext cx="809625" cy="539750"/>
        </p:xfrm>
        <a:graphic>
          <a:graphicData uri="http://schemas.openxmlformats.org/presentationml/2006/ole">
            <p:oleObj spid="_x0000_s5498" name="Формула" r:id="rId3" imgW="152334" imgH="139639" progId="Equation.3">
              <p:embed/>
            </p:oleObj>
          </a:graphicData>
        </a:graphic>
      </p:graphicFrame>
      <p:graphicFrame>
        <p:nvGraphicFramePr>
          <p:cNvPr id="28679" name="Object 11"/>
          <p:cNvGraphicFramePr>
            <a:graphicFrameLocks noGrp="1" noChangeAspect="1"/>
          </p:cNvGraphicFramePr>
          <p:nvPr>
            <p:ph idx="4294967295"/>
          </p:nvPr>
        </p:nvGraphicFramePr>
        <p:xfrm>
          <a:off x="6357938" y="2714625"/>
          <a:ext cx="2520950" cy="823913"/>
        </p:xfrm>
        <a:graphic>
          <a:graphicData uri="http://schemas.openxmlformats.org/presentationml/2006/ole">
            <p:oleObj spid="_x0000_s5499" name="Формула" r:id="rId4" imgW="622030" imgH="203112" progId="Equation.3">
              <p:embed/>
            </p:oleObj>
          </a:graphicData>
        </a:graphic>
      </p:graphicFrame>
      <p:sp>
        <p:nvSpPr>
          <p:cNvPr id="28680" name="Shape 23574"/>
          <p:cNvSpPr>
            <a:spLocks/>
          </p:cNvSpPr>
          <p:nvPr/>
        </p:nvSpPr>
        <p:spPr bwMode="auto">
          <a:xfrm>
            <a:off x="468313" y="4365625"/>
            <a:ext cx="5327650" cy="1943100"/>
          </a:xfrm>
          <a:custGeom>
            <a:avLst/>
            <a:gdLst>
              <a:gd name="T0" fmla="*/ 0 w 3356"/>
              <a:gd name="T1" fmla="*/ 0 h 1224"/>
              <a:gd name="T2" fmla="*/ 2147483647 w 3356"/>
              <a:gd name="T3" fmla="*/ 2147483647 h 1224"/>
              <a:gd name="T4" fmla="*/ 2147483647 w 3356"/>
              <a:gd name="T5" fmla="*/ 2147483647 h 1224"/>
              <a:gd name="T6" fmla="*/ 2147483647 w 3356"/>
              <a:gd name="T7" fmla="*/ 0 h 1224"/>
              <a:gd name="T8" fmla="*/ 0 60000 65536"/>
              <a:gd name="T9" fmla="*/ 0 60000 65536"/>
              <a:gd name="T10" fmla="*/ 0 60000 65536"/>
              <a:gd name="T11" fmla="*/ 0 60000 65536"/>
              <a:gd name="T12" fmla="*/ 0 w 3356"/>
              <a:gd name="T13" fmla="*/ 0 h 1224"/>
              <a:gd name="T14" fmla="*/ 3356 w 3356"/>
              <a:gd name="T15" fmla="*/ 1224 h 1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56" h="1224">
                <a:moveTo>
                  <a:pt x="0" y="0"/>
                </a:moveTo>
                <a:lnTo>
                  <a:pt x="816" y="1224"/>
                </a:lnTo>
                <a:lnTo>
                  <a:pt x="3356" y="1224"/>
                </a:lnTo>
                <a:lnTo>
                  <a:pt x="2449" y="0"/>
                </a:ln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latin typeface="Calibri" pitchFamily="34" charset="0"/>
            </a:endParaRPr>
          </a:p>
        </p:txBody>
      </p:sp>
      <p:graphicFrame>
        <p:nvGraphicFramePr>
          <p:cNvPr id="28681" name="Object 24"/>
          <p:cNvGraphicFramePr>
            <a:graphicFrameLocks noChangeAspect="1"/>
          </p:cNvGraphicFramePr>
          <p:nvPr/>
        </p:nvGraphicFramePr>
        <p:xfrm>
          <a:off x="1692275" y="2492375"/>
          <a:ext cx="809625" cy="784225"/>
        </p:xfrm>
        <a:graphic>
          <a:graphicData uri="http://schemas.openxmlformats.org/presentationml/2006/ole">
            <p:oleObj spid="_x0000_s5500" name="Формула" r:id="rId5" imgW="152268" imgH="203024" progId="Equation.3">
              <p:embed/>
            </p:oleObj>
          </a:graphicData>
        </a:graphic>
      </p:graphicFrame>
      <p:graphicFrame>
        <p:nvGraphicFramePr>
          <p:cNvPr id="28682" name="Object 25"/>
          <p:cNvGraphicFramePr>
            <a:graphicFrameLocks noChangeAspect="1"/>
          </p:cNvGraphicFramePr>
          <p:nvPr/>
        </p:nvGraphicFramePr>
        <p:xfrm>
          <a:off x="3665538" y="3767138"/>
          <a:ext cx="606425" cy="538162"/>
        </p:xfrm>
        <a:graphic>
          <a:graphicData uri="http://schemas.openxmlformats.org/presentationml/2006/ole">
            <p:oleObj spid="_x0000_s5501" name="Формула" r:id="rId6" imgW="114201" imgH="139579" progId="Equation.3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500063" y="4357688"/>
            <a:ext cx="38576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5128" grpId="0"/>
      <p:bldP spid="28677" grpId="0" animBg="1"/>
      <p:bldP spid="286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0" name="Freeform 24"/>
          <p:cNvSpPr>
            <a:spLocks/>
          </p:cNvSpPr>
          <p:nvPr/>
        </p:nvSpPr>
        <p:spPr bwMode="auto">
          <a:xfrm>
            <a:off x="5614988" y="1931988"/>
            <a:ext cx="2997200" cy="2713037"/>
          </a:xfrm>
          <a:custGeom>
            <a:avLst/>
            <a:gdLst>
              <a:gd name="T0" fmla="*/ 0 w 1888"/>
              <a:gd name="T1" fmla="*/ 2147483647 h 1709"/>
              <a:gd name="T2" fmla="*/ 2147483647 w 1888"/>
              <a:gd name="T3" fmla="*/ 0 h 1709"/>
              <a:gd name="T4" fmla="*/ 2147483647 w 1888"/>
              <a:gd name="T5" fmla="*/ 2147483647 h 1709"/>
              <a:gd name="T6" fmla="*/ 0 60000 65536"/>
              <a:gd name="T7" fmla="*/ 0 60000 65536"/>
              <a:gd name="T8" fmla="*/ 0 60000 65536"/>
              <a:gd name="T9" fmla="*/ 0 w 1888"/>
              <a:gd name="T10" fmla="*/ 0 h 1709"/>
              <a:gd name="T11" fmla="*/ 1888 w 1888"/>
              <a:gd name="T12" fmla="*/ 1709 h 17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8" h="1709">
                <a:moveTo>
                  <a:pt x="0" y="1709"/>
                </a:moveTo>
                <a:lnTo>
                  <a:pt x="768" y="0"/>
                </a:lnTo>
                <a:lnTo>
                  <a:pt x="1888" y="1591"/>
                </a:lnTo>
              </a:path>
            </a:pathLst>
          </a:cu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63" name="Freeform 27"/>
          <p:cNvSpPr>
            <a:spLocks/>
          </p:cNvSpPr>
          <p:nvPr/>
        </p:nvSpPr>
        <p:spPr bwMode="auto">
          <a:xfrm>
            <a:off x="5915025" y="3143250"/>
            <a:ext cx="1800225" cy="1817688"/>
          </a:xfrm>
          <a:custGeom>
            <a:avLst/>
            <a:gdLst>
              <a:gd name="T0" fmla="*/ 0 w 1142"/>
              <a:gd name="T1" fmla="*/ 2147483647 h 1171"/>
              <a:gd name="T2" fmla="*/ 2147483647 w 1142"/>
              <a:gd name="T3" fmla="*/ 0 h 1171"/>
              <a:gd name="T4" fmla="*/ 2147483647 w 1142"/>
              <a:gd name="T5" fmla="*/ 2147483647 h 1171"/>
              <a:gd name="T6" fmla="*/ 0 60000 65536"/>
              <a:gd name="T7" fmla="*/ 0 60000 65536"/>
              <a:gd name="T8" fmla="*/ 0 60000 65536"/>
              <a:gd name="T9" fmla="*/ 0 w 1142"/>
              <a:gd name="T10" fmla="*/ 0 h 1171"/>
              <a:gd name="T11" fmla="*/ 1142 w 1142"/>
              <a:gd name="T12" fmla="*/ 1171 h 1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2" h="1171">
                <a:moveTo>
                  <a:pt x="0" y="480"/>
                </a:moveTo>
                <a:lnTo>
                  <a:pt x="1142" y="0"/>
                </a:lnTo>
                <a:lnTo>
                  <a:pt x="950" y="1171"/>
                </a:lnTo>
              </a:path>
            </a:pathLst>
          </a:custGeom>
          <a:solidFill>
            <a:srgbClr val="FFC5F3"/>
          </a:solidFill>
          <a:ln w="9525">
            <a:solidFill>
              <a:srgbClr val="CCFFFF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65" name="Freeform 29"/>
          <p:cNvSpPr>
            <a:spLocks/>
          </p:cNvSpPr>
          <p:nvPr/>
        </p:nvSpPr>
        <p:spPr bwMode="auto">
          <a:xfrm>
            <a:off x="7286625" y="2571750"/>
            <a:ext cx="500063" cy="3071813"/>
          </a:xfrm>
          <a:custGeom>
            <a:avLst/>
            <a:gdLst>
              <a:gd name="T0" fmla="*/ 0 w 202"/>
              <a:gd name="T1" fmla="*/ 2147483647 h 1171"/>
              <a:gd name="T2" fmla="*/ 2147483647 w 202"/>
              <a:gd name="T3" fmla="*/ 0 h 1171"/>
              <a:gd name="T4" fmla="*/ 0 60000 65536"/>
              <a:gd name="T5" fmla="*/ 0 60000 65536"/>
              <a:gd name="T6" fmla="*/ 0 w 202"/>
              <a:gd name="T7" fmla="*/ 0 h 1171"/>
              <a:gd name="T8" fmla="*/ 202 w 202"/>
              <a:gd name="T9" fmla="*/ 1171 h 11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" h="1171">
                <a:moveTo>
                  <a:pt x="0" y="1171"/>
                </a:moveTo>
                <a:lnTo>
                  <a:pt x="202" y="0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66" name="Freeform 30"/>
          <p:cNvSpPr>
            <a:spLocks/>
          </p:cNvSpPr>
          <p:nvPr/>
        </p:nvSpPr>
        <p:spPr bwMode="auto">
          <a:xfrm>
            <a:off x="5500688" y="2928938"/>
            <a:ext cx="2786062" cy="1143000"/>
          </a:xfrm>
          <a:custGeom>
            <a:avLst/>
            <a:gdLst>
              <a:gd name="T0" fmla="*/ 0 w 1114"/>
              <a:gd name="T1" fmla="*/ 2147483647 h 451"/>
              <a:gd name="T2" fmla="*/ 2147483647 w 1114"/>
              <a:gd name="T3" fmla="*/ 0 h 451"/>
              <a:gd name="T4" fmla="*/ 0 60000 65536"/>
              <a:gd name="T5" fmla="*/ 0 60000 65536"/>
              <a:gd name="T6" fmla="*/ 0 w 1114"/>
              <a:gd name="T7" fmla="*/ 0 h 451"/>
              <a:gd name="T8" fmla="*/ 1114 w 1114"/>
              <a:gd name="T9" fmla="*/ 451 h 4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4" h="451">
                <a:moveTo>
                  <a:pt x="0" y="451"/>
                </a:moveTo>
                <a:lnTo>
                  <a:pt x="1114" y="0"/>
                </a:lnTo>
              </a:path>
            </a:pathLst>
          </a:custGeom>
          <a:noFill/>
          <a:ln w="412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533525"/>
            <a:ext cx="4968552" cy="48799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а) две плоскости, содержащие прямую</a:t>
            </a:r>
            <a:r>
              <a:rPr lang="en-US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DE</a:t>
            </a: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, прямую</a:t>
            </a:r>
            <a:r>
              <a:rPr lang="en-US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EF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;</a:t>
            </a:r>
          </a:p>
          <a:p>
            <a:pPr eaLnBrk="1" hangingPunct="1">
              <a:buFont typeface="Arial" charset="0"/>
              <a:buNone/>
            </a:pPr>
            <a:endParaRPr lang="ru-RU" sz="3200" b="1" i="1" dirty="0" smtClean="0">
              <a:latin typeface="+mj-lt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б) прямую, по которой</a:t>
            </a:r>
          </a:p>
          <a:p>
            <a:pPr eaLnBrk="1" hangingPunct="1">
              <a:buFont typeface="Arial" charset="0"/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пересекаются плоскости</a:t>
            </a:r>
          </a:p>
          <a:p>
            <a:pPr eaLnBrk="1" hangingPunct="1">
              <a:buFontTx/>
              <a:buNone/>
            </a:pP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DEF</a:t>
            </a:r>
            <a:r>
              <a:rPr lang="ru-RU" sz="3200" b="1" i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и</a:t>
            </a:r>
            <a:r>
              <a:rPr lang="en-US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SBC</a:t>
            </a: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; </a:t>
            </a:r>
          </a:p>
          <a:p>
            <a:pPr eaLnBrk="1" hangingPunct="1">
              <a:buFontTx/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плоскости</a:t>
            </a:r>
            <a:r>
              <a:rPr lang="en-US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FDE</a:t>
            </a:r>
            <a:r>
              <a:rPr lang="en-US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и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SAC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254625" y="1500188"/>
            <a:ext cx="3889375" cy="4344987"/>
            <a:chOff x="2925" y="527"/>
            <a:chExt cx="2450" cy="2737"/>
          </a:xfrm>
        </p:grpSpPr>
        <p:sp>
          <p:nvSpPr>
            <p:cNvPr id="35850" name="Text Box 14"/>
            <p:cNvSpPr txBox="1">
              <a:spLocks noChangeArrowheads="1"/>
            </p:cNvSpPr>
            <p:nvPr/>
          </p:nvSpPr>
          <p:spPr bwMode="auto">
            <a:xfrm>
              <a:off x="2925" y="2296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5851" name="Text Box 16"/>
            <p:cNvSpPr txBox="1">
              <a:spLocks noChangeArrowheads="1"/>
            </p:cNvSpPr>
            <p:nvPr/>
          </p:nvSpPr>
          <p:spPr bwMode="auto">
            <a:xfrm>
              <a:off x="5012" y="2024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grpSp>
          <p:nvGrpSpPr>
            <p:cNvPr id="35852" name="Group 21"/>
            <p:cNvGrpSpPr>
              <a:grpSpLocks/>
            </p:cNvGrpSpPr>
            <p:nvPr/>
          </p:nvGrpSpPr>
          <p:grpSpPr bwMode="auto">
            <a:xfrm>
              <a:off x="3121" y="527"/>
              <a:ext cx="1937" cy="2737"/>
              <a:chOff x="3121" y="527"/>
              <a:chExt cx="1937" cy="2737"/>
            </a:xfrm>
          </p:grpSpPr>
          <p:sp>
            <p:nvSpPr>
              <p:cNvPr id="35853" name="Line 5"/>
              <p:cNvSpPr>
                <a:spLocks noChangeShapeType="1"/>
              </p:cNvSpPr>
              <p:nvPr/>
            </p:nvSpPr>
            <p:spPr bwMode="auto">
              <a:xfrm flipH="1">
                <a:off x="3152" y="799"/>
                <a:ext cx="771" cy="17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4" name="Line 6"/>
              <p:cNvSpPr>
                <a:spLocks noChangeShapeType="1"/>
              </p:cNvSpPr>
              <p:nvPr/>
            </p:nvSpPr>
            <p:spPr bwMode="auto">
              <a:xfrm>
                <a:off x="3923" y="799"/>
                <a:ext cx="1134" cy="15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5" name="Line 7"/>
              <p:cNvSpPr>
                <a:spLocks noChangeShapeType="1"/>
              </p:cNvSpPr>
              <p:nvPr/>
            </p:nvSpPr>
            <p:spPr bwMode="auto">
              <a:xfrm flipV="1">
                <a:off x="3152" y="2387"/>
                <a:ext cx="1905" cy="1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6" name="Line 8"/>
              <p:cNvSpPr>
                <a:spLocks noChangeShapeType="1"/>
              </p:cNvSpPr>
              <p:nvPr/>
            </p:nvSpPr>
            <p:spPr bwMode="auto">
              <a:xfrm flipH="1">
                <a:off x="3696" y="799"/>
                <a:ext cx="227" cy="217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7" name="Line 9"/>
              <p:cNvSpPr>
                <a:spLocks noChangeShapeType="1"/>
              </p:cNvSpPr>
              <p:nvPr/>
            </p:nvSpPr>
            <p:spPr bwMode="auto">
              <a:xfrm>
                <a:off x="3152" y="2523"/>
                <a:ext cx="544" cy="45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8" name="Line 10"/>
              <p:cNvSpPr>
                <a:spLocks noChangeShapeType="1"/>
              </p:cNvSpPr>
              <p:nvPr/>
            </p:nvSpPr>
            <p:spPr bwMode="auto">
              <a:xfrm flipV="1">
                <a:off x="3696" y="2387"/>
                <a:ext cx="1362" cy="58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9" name="Oval 11"/>
              <p:cNvSpPr>
                <a:spLocks noChangeArrowheads="1"/>
              </p:cNvSpPr>
              <p:nvPr/>
            </p:nvSpPr>
            <p:spPr bwMode="auto">
              <a:xfrm>
                <a:off x="3334" y="1979"/>
                <a:ext cx="91" cy="9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860" name="Oval 12"/>
              <p:cNvSpPr>
                <a:spLocks noChangeArrowheads="1"/>
              </p:cNvSpPr>
              <p:nvPr/>
            </p:nvSpPr>
            <p:spPr bwMode="auto">
              <a:xfrm>
                <a:off x="4422" y="1525"/>
                <a:ext cx="91" cy="9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993300"/>
                  </a:solidFill>
                  <a:latin typeface="Calibri" pitchFamily="34" charset="0"/>
                </a:endParaRPr>
              </a:p>
            </p:txBody>
          </p:sp>
          <p:sp>
            <p:nvSpPr>
              <p:cNvPr id="35861" name="Oval 13"/>
              <p:cNvSpPr>
                <a:spLocks noChangeArrowheads="1"/>
              </p:cNvSpPr>
              <p:nvPr/>
            </p:nvSpPr>
            <p:spPr bwMode="auto">
              <a:xfrm>
                <a:off x="4241" y="2659"/>
                <a:ext cx="91" cy="9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862" name="Text Box 15"/>
              <p:cNvSpPr txBox="1">
                <a:spLocks noChangeArrowheads="1"/>
              </p:cNvSpPr>
              <p:nvPr/>
            </p:nvSpPr>
            <p:spPr bwMode="auto">
              <a:xfrm>
                <a:off x="3515" y="2976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i="1">
                    <a:latin typeface="Times New Roman" pitchFamily="18" charset="0"/>
                    <a:cs typeface="Times New Roman" pitchFamily="18" charset="0"/>
                  </a:rPr>
                  <a:t>В</a:t>
                </a:r>
              </a:p>
            </p:txBody>
          </p:sp>
          <p:sp>
            <p:nvSpPr>
              <p:cNvPr id="35863" name="Text Box 17"/>
              <p:cNvSpPr txBox="1">
                <a:spLocks noChangeArrowheads="1"/>
              </p:cNvSpPr>
              <p:nvPr/>
            </p:nvSpPr>
            <p:spPr bwMode="auto">
              <a:xfrm>
                <a:off x="3742" y="527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ru-RU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864" name="Text Box 18"/>
              <p:cNvSpPr txBox="1">
                <a:spLocks noChangeArrowheads="1"/>
              </p:cNvSpPr>
              <p:nvPr/>
            </p:nvSpPr>
            <p:spPr bwMode="auto">
              <a:xfrm>
                <a:off x="3121" y="1787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865" name="Text Box 19"/>
              <p:cNvSpPr txBox="1">
                <a:spLocks noChangeArrowheads="1"/>
              </p:cNvSpPr>
              <p:nvPr/>
            </p:nvSpPr>
            <p:spPr bwMode="auto">
              <a:xfrm>
                <a:off x="4286" y="2704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ru-RU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866" name="Text Box 20"/>
              <p:cNvSpPr txBox="1">
                <a:spLocks noChangeArrowheads="1"/>
              </p:cNvSpPr>
              <p:nvPr/>
            </p:nvSpPr>
            <p:spPr bwMode="auto">
              <a:xfrm>
                <a:off x="4513" y="1253"/>
                <a:ext cx="3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ru-RU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9964" name="Freeform 28"/>
          <p:cNvSpPr>
            <a:spLocks/>
          </p:cNvSpPr>
          <p:nvPr/>
        </p:nvSpPr>
        <p:spPr bwMode="auto">
          <a:xfrm>
            <a:off x="6478588" y="1928813"/>
            <a:ext cx="365125" cy="3459162"/>
          </a:xfrm>
          <a:custGeom>
            <a:avLst/>
            <a:gdLst>
              <a:gd name="T0" fmla="*/ 0 w 230"/>
              <a:gd name="T1" fmla="*/ 2147483647 h 2131"/>
              <a:gd name="T2" fmla="*/ 2147483647 w 230"/>
              <a:gd name="T3" fmla="*/ 0 h 2131"/>
              <a:gd name="T4" fmla="*/ 0 60000 65536"/>
              <a:gd name="T5" fmla="*/ 0 60000 65536"/>
              <a:gd name="T6" fmla="*/ 0 w 230"/>
              <a:gd name="T7" fmla="*/ 0 h 2131"/>
              <a:gd name="T8" fmla="*/ 230 w 230"/>
              <a:gd name="T9" fmla="*/ 2131 h 213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0" h="2131">
                <a:moveTo>
                  <a:pt x="0" y="2131"/>
                </a:moveTo>
                <a:lnTo>
                  <a:pt x="230" y="0"/>
                </a:ln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67" name="Freeform 31"/>
          <p:cNvSpPr>
            <a:spLocks/>
          </p:cNvSpPr>
          <p:nvPr/>
        </p:nvSpPr>
        <p:spPr bwMode="auto">
          <a:xfrm>
            <a:off x="6859588" y="4503738"/>
            <a:ext cx="1249362" cy="76200"/>
          </a:xfrm>
          <a:custGeom>
            <a:avLst/>
            <a:gdLst>
              <a:gd name="T0" fmla="*/ 0 w 787"/>
              <a:gd name="T1" fmla="*/ 2147483647 h 48"/>
              <a:gd name="T2" fmla="*/ 2147483647 w 787"/>
              <a:gd name="T3" fmla="*/ 0 h 48"/>
              <a:gd name="T4" fmla="*/ 0 60000 65536"/>
              <a:gd name="T5" fmla="*/ 0 60000 65536"/>
              <a:gd name="T6" fmla="*/ 0 w 787"/>
              <a:gd name="T7" fmla="*/ 0 h 48"/>
              <a:gd name="T8" fmla="*/ 787 w 787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7" h="48">
                <a:moveTo>
                  <a:pt x="0" y="48"/>
                </a:moveTo>
                <a:lnTo>
                  <a:pt x="787" y="0"/>
                </a:lnTo>
              </a:path>
            </a:pathLst>
          </a:custGeom>
          <a:noFill/>
          <a:ln w="317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85750" y="357188"/>
            <a:ext cx="8643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Пользуясь данным рисунком, назовите: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10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10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0" grpId="0" animBg="1"/>
      <p:bldP spid="39960" grpId="1" animBg="1"/>
      <p:bldP spid="39963" grpId="0" animBg="1"/>
      <p:bldP spid="39963" grpId="1" animBg="1"/>
      <p:bldP spid="39965" grpId="0" animBg="1"/>
      <p:bldP spid="39965" grpId="1" animBg="1"/>
      <p:bldP spid="39966" grpId="0" animBg="1"/>
      <p:bldP spid="39966" grpId="1" animBg="1"/>
      <p:bldP spid="39964" grpId="0" animBg="1"/>
      <p:bldP spid="39967" grpId="0" animBg="1"/>
      <p:bldP spid="39967" grpId="1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3967" y="485774"/>
            <a:ext cx="4398963" cy="1143000"/>
          </a:xfrm>
          <a:ln w="38100">
            <a:solidFill>
              <a:srgbClr val="0000FF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Домашнее</a:t>
            </a:r>
            <a:br>
              <a:rPr lang="ru-RU" sz="40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задание: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23850" y="2997200"/>
            <a:ext cx="3708400" cy="7889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AutoNum type="arabicParenR"/>
            </a:pPr>
            <a:r>
              <a:rPr lang="ru-RU" sz="2800" b="1" i="1" dirty="0">
                <a:latin typeface="Calibri" panose="020F0502020204030204" pitchFamily="34" charset="0"/>
                <a:cs typeface="Times New Roman" pitchFamily="18" charset="0"/>
              </a:rPr>
              <a:t>Выучить  </a:t>
            </a:r>
            <a:r>
              <a:rPr lang="ru-RU" sz="2800" b="1" i="1" dirty="0" smtClean="0">
                <a:latin typeface="Calibri" panose="020F0502020204030204" pitchFamily="34" charset="0"/>
                <a:cs typeface="Times New Roman" pitchFamily="18" charset="0"/>
              </a:rPr>
              <a:t>аксиомы</a:t>
            </a:r>
            <a:endParaRPr lang="ru-RU" sz="28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1619250" y="1628775"/>
            <a:ext cx="1728788" cy="13684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4032250" y="1628775"/>
            <a:ext cx="471199" cy="2435771"/>
          </a:xfrm>
          <a:custGeom>
            <a:avLst/>
            <a:gdLst>
              <a:gd name="T0" fmla="*/ 0 w 379"/>
              <a:gd name="T1" fmla="*/ 0 h 2507"/>
              <a:gd name="T2" fmla="*/ 2147483647 w 379"/>
              <a:gd name="T3" fmla="*/ 2147483647 h 2507"/>
              <a:gd name="T4" fmla="*/ 0 60000 65536"/>
              <a:gd name="T5" fmla="*/ 0 60000 65536"/>
              <a:gd name="T6" fmla="*/ 0 w 379"/>
              <a:gd name="T7" fmla="*/ 0 h 2507"/>
              <a:gd name="T8" fmla="*/ 379 w 379"/>
              <a:gd name="T9" fmla="*/ 2507 h 25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9" h="2507">
                <a:moveTo>
                  <a:pt x="0" y="0"/>
                </a:moveTo>
                <a:lnTo>
                  <a:pt x="379" y="2507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4643438" y="1628774"/>
            <a:ext cx="2466181" cy="2157413"/>
          </a:xfrm>
          <a:custGeom>
            <a:avLst/>
            <a:gdLst>
              <a:gd name="T0" fmla="*/ 0 w 1481"/>
              <a:gd name="T1" fmla="*/ 0 h 1289"/>
              <a:gd name="T2" fmla="*/ 2147483647 w 1481"/>
              <a:gd name="T3" fmla="*/ 2147483647 h 1289"/>
              <a:gd name="T4" fmla="*/ 0 60000 65536"/>
              <a:gd name="T5" fmla="*/ 0 60000 65536"/>
              <a:gd name="T6" fmla="*/ 0 w 1481"/>
              <a:gd name="T7" fmla="*/ 0 h 1289"/>
              <a:gd name="T8" fmla="*/ 1481 w 1481"/>
              <a:gd name="T9" fmla="*/ 1289 h 128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1" h="1289">
                <a:moveTo>
                  <a:pt x="0" y="0"/>
                </a:moveTo>
                <a:lnTo>
                  <a:pt x="1481" y="1289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267744" y="4064000"/>
            <a:ext cx="2736304" cy="9366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Calibri" panose="020F0502020204030204" pitchFamily="34" charset="0"/>
                <a:cs typeface="Times New Roman" pitchFamily="18" charset="0"/>
              </a:rPr>
              <a:t>2) </a:t>
            </a:r>
            <a:r>
              <a:rPr lang="ru-RU" sz="2400" b="1" i="1" dirty="0" smtClean="0">
                <a:latin typeface="Calibri" panose="020F0502020204030204" pitchFamily="34" charset="0"/>
                <a:cs typeface="Times New Roman" pitchFamily="18" charset="0"/>
              </a:rPr>
              <a:t>Введение, п. 2,3,</a:t>
            </a:r>
            <a:endParaRPr lang="ru-RU" sz="2400" b="1" i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Calibri" panose="020F0502020204030204" pitchFamily="34" charset="0"/>
                <a:cs typeface="Times New Roman" pitchFamily="18" charset="0"/>
              </a:rPr>
              <a:t>стр. 4 – </a:t>
            </a:r>
            <a:r>
              <a:rPr lang="ru-RU" sz="2400" b="1" i="1" dirty="0" smtClean="0">
                <a:latin typeface="Calibri" panose="020F0502020204030204" pitchFamily="34" charset="0"/>
                <a:cs typeface="Times New Roman" pitchFamily="18" charset="0"/>
              </a:rPr>
              <a:t>6</a:t>
            </a:r>
            <a:endParaRPr lang="ru-RU" sz="24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364163" y="3716338"/>
            <a:ext cx="3490912" cy="9366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latin typeface="Calibri" panose="020F0502020204030204" pitchFamily="34" charset="0"/>
                <a:cs typeface="Times New Roman" pitchFamily="18" charset="0"/>
              </a:rPr>
              <a:t>3) № 1 (в, г); 2(в, г</a:t>
            </a:r>
            <a:r>
              <a:rPr lang="ru-RU" sz="2400" b="1" i="1" dirty="0" smtClean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ru-RU" sz="24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21"/>
          <p:cNvSpPr/>
          <p:nvPr/>
        </p:nvSpPr>
        <p:spPr>
          <a:xfrm>
            <a:off x="5976938" y="4214813"/>
            <a:ext cx="3167062" cy="2398712"/>
          </a:xfrm>
          <a:custGeom>
            <a:avLst/>
            <a:gdLst>
              <a:gd name="connsiteX0" fmla="*/ 235743 w 3167062"/>
              <a:gd name="connsiteY0" fmla="*/ 1050131 h 2397919"/>
              <a:gd name="connsiteX1" fmla="*/ 392906 w 3167062"/>
              <a:gd name="connsiteY1" fmla="*/ 207169 h 2397919"/>
              <a:gd name="connsiteX2" fmla="*/ 2593181 w 3167062"/>
              <a:gd name="connsiteY2" fmla="*/ 221456 h 2397919"/>
              <a:gd name="connsiteX3" fmla="*/ 2950368 w 3167062"/>
              <a:gd name="connsiteY3" fmla="*/ 1535906 h 2397919"/>
              <a:gd name="connsiteX4" fmla="*/ 1293018 w 3167062"/>
              <a:gd name="connsiteY4" fmla="*/ 2321719 h 2397919"/>
              <a:gd name="connsiteX5" fmla="*/ 235743 w 3167062"/>
              <a:gd name="connsiteY5" fmla="*/ 1050131 h 239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67062" h="2397919">
                <a:moveTo>
                  <a:pt x="235743" y="1050131"/>
                </a:moveTo>
                <a:cubicBezTo>
                  <a:pt x="85724" y="697706"/>
                  <a:pt x="0" y="345282"/>
                  <a:pt x="392906" y="207169"/>
                </a:cubicBezTo>
                <a:cubicBezTo>
                  <a:pt x="785812" y="69057"/>
                  <a:pt x="2166937" y="0"/>
                  <a:pt x="2593181" y="221456"/>
                </a:cubicBezTo>
                <a:cubicBezTo>
                  <a:pt x="3019425" y="442912"/>
                  <a:pt x="3167062" y="1185862"/>
                  <a:pt x="2950368" y="1535906"/>
                </a:cubicBezTo>
                <a:cubicBezTo>
                  <a:pt x="2733674" y="1885950"/>
                  <a:pt x="1745455" y="2397919"/>
                  <a:pt x="1293018" y="2321719"/>
                </a:cubicBezTo>
                <a:cubicBezTo>
                  <a:pt x="840581" y="2245519"/>
                  <a:pt x="385762" y="1402556"/>
                  <a:pt x="235743" y="1050131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9712" y="7946"/>
            <a:ext cx="6374656" cy="1143000"/>
          </a:xfrm>
        </p:spPr>
        <p:txBody>
          <a:bodyPr/>
          <a:lstStyle/>
          <a:p>
            <a:pPr eaLnBrk="1" hangingPunct="1"/>
            <a: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Стереометрия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8064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atin typeface="Calibri" panose="020F0502020204030204" pitchFamily="34" charset="0"/>
                <a:cs typeface="Times New Roman" pitchFamily="18" charset="0"/>
              </a:rPr>
              <a:t>Раздел  геометрии,  в  котором </a:t>
            </a:r>
            <a:r>
              <a:rPr lang="ru-RU" sz="2800" b="1" i="1" dirty="0" smtClean="0">
                <a:latin typeface="Calibri" panose="020F0502020204030204" pitchFamily="34" charset="0"/>
                <a:cs typeface="Times New Roman" pitchFamily="18" charset="0"/>
              </a:rPr>
              <a:t>изучаются </a:t>
            </a:r>
            <a:r>
              <a:rPr lang="ru-RU" sz="2800" b="1" i="1" dirty="0">
                <a:latin typeface="Calibri" panose="020F0502020204030204" pitchFamily="34" charset="0"/>
                <a:cs typeface="Times New Roman" pitchFamily="18" charset="0"/>
              </a:rPr>
              <a:t>свойства  фигур  </a:t>
            </a:r>
            <a:r>
              <a:rPr lang="ru-RU" sz="2800" b="1" i="1" dirty="0" smtClean="0">
                <a:latin typeface="Calibri" panose="020F0502020204030204" pitchFamily="34" charset="0"/>
                <a:cs typeface="Times New Roman" pitchFamily="18" charset="0"/>
              </a:rPr>
              <a:t>в  пространстве</a:t>
            </a:r>
            <a:endParaRPr lang="ru-RU" sz="28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2428875"/>
            <a:ext cx="91741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Основные фигуры в пространстве: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857250" y="528637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000125" y="4714875"/>
            <a:ext cx="53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latin typeface="Georgia" pitchFamily="18" charset="0"/>
              </a:rPr>
              <a:t>А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85750" y="3500438"/>
            <a:ext cx="2447925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Точка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V="1">
            <a:off x="2571750" y="4714875"/>
            <a:ext cx="2808288" cy="1081088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357688" y="5286375"/>
            <a:ext cx="452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Georgia" pitchFamily="18" charset="0"/>
              </a:rPr>
              <a:t>а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214688" y="3500438"/>
            <a:ext cx="2447925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Прямая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Text Box 18"/>
          <p:cNvSpPr txBox="1">
            <a:spLocks noChangeArrowheads="1"/>
          </p:cNvSpPr>
          <p:nvPr/>
        </p:nvSpPr>
        <p:spPr bwMode="auto">
          <a:xfrm>
            <a:off x="7524750" y="36449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>
              <a:latin typeface="Calibri" pitchFamily="34" charset="0"/>
            </a:endParaRPr>
          </a:p>
        </p:txBody>
      </p:sp>
      <p:sp>
        <p:nvSpPr>
          <p:cNvPr id="103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7286625" y="5857875"/>
          <a:ext cx="534988" cy="500063"/>
        </p:xfrm>
        <a:graphic>
          <a:graphicData uri="http://schemas.openxmlformats.org/presentationml/2006/ole">
            <p:oleObj spid="_x0000_s1215" name="Формула" r:id="rId3" imgW="152334" imgH="139639" progId="Equation.3">
              <p:embed/>
            </p:oleObj>
          </a:graphicData>
        </a:graphic>
      </p:graphicFrame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143625" y="3500438"/>
            <a:ext cx="2714625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Плоскость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5286375" y="4357688"/>
            <a:ext cx="3708400" cy="2160587"/>
          </a:xfrm>
          <a:prstGeom prst="parallelogram">
            <a:avLst>
              <a:gd name="adj" fmla="val 42910"/>
            </a:avLst>
          </a:prstGeom>
          <a:solidFill>
            <a:srgbClr val="FFC5F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graphicFrame>
        <p:nvGraphicFramePr>
          <p:cNvPr id="3097" name="Object 2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9723047"/>
              </p:ext>
            </p:extLst>
          </p:nvPr>
        </p:nvGraphicFramePr>
        <p:xfrm>
          <a:off x="8072438" y="4572000"/>
          <a:ext cx="544512" cy="500063"/>
        </p:xfrm>
        <a:graphic>
          <a:graphicData uri="http://schemas.openxmlformats.org/presentationml/2006/ole">
            <p:oleObj spid="_x0000_s1216" name="Формула" r:id="rId4" imgW="152280" imgH="13968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75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75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750"/>
                            </p:stCondLst>
                            <p:childTnLst>
                              <p:par>
                                <p:cTn id="3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75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7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75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750"/>
                            </p:stCondLst>
                            <p:childTnLst>
                              <p:par>
                                <p:cTn id="7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750"/>
                            </p:stCondLst>
                            <p:childTnLst>
                              <p:par>
                                <p:cTn id="7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3074" grpId="0"/>
      <p:bldP spid="3078" grpId="0"/>
      <p:bldP spid="3080" grpId="0"/>
      <p:bldP spid="3081" grpId="0" animBg="1"/>
      <p:bldP spid="3082" grpId="0"/>
      <p:bldP spid="3084" grpId="0" animBg="1"/>
      <p:bldP spid="3085" grpId="0" animBg="1"/>
      <p:bldP spid="3086" grpId="0"/>
      <p:bldP spid="3087" grpId="0" animBg="1"/>
      <p:bldP spid="3095" grpId="0" animBg="1"/>
      <p:bldP spid="30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Picture 2"/>
          <p:cNvSpPr>
            <a:spLocks noGrp="1"/>
          </p:cNvSpPr>
          <p:nvPr>
            <p:ph type="body" sz="half" idx="4294967295"/>
          </p:nvPr>
        </p:nvSpPr>
        <p:spPr>
          <a:xfrm>
            <a:off x="571472" y="571480"/>
            <a:ext cx="8104984" cy="5809848"/>
          </a:xfrm>
          <a:ln cap="flat" algn="ctr">
            <a:solidFill>
              <a:schemeClr val="bg1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txBody>
          <a:bodyPr rtlCol="0">
            <a:normAutofit fontScale="92500" lnSpcReduction="2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274320" indent="-274320" algn="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ru-RU" sz="43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Обозначение основных </a:t>
            </a:r>
          </a:p>
          <a:p>
            <a:pPr marL="274320" indent="-274320" algn="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ru-RU" sz="4300" b="1" i="1" dirty="0" smtClean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фигур в пространстве:</a:t>
            </a:r>
            <a:endParaRPr lang="ru-RU" sz="4300" b="1" i="1" dirty="0">
              <a:ln w="11430"/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ru-RU" sz="4000" b="1" dirty="0" smtClean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ru-RU" sz="4000" b="1" i="1" dirty="0" smtClean="0">
                <a:ln w="11430"/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точка</a:t>
            </a:r>
            <a:endParaRPr lang="ru-RU" sz="4000" b="1" i="1" dirty="0">
              <a:ln w="11430"/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en-US" sz="4000" b="1" i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en-US" sz="4000" b="1" i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ru-RU" sz="4000" b="1" i="1" dirty="0" smtClean="0">
                <a:ln w="11430"/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прямая</a:t>
            </a:r>
            <a:endParaRPr lang="ru-RU" sz="4000" b="1" i="1" dirty="0">
              <a:ln w="11430"/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en-US" sz="4000" b="1" i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en-US" sz="4000" b="1" i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ru-RU" sz="4000" b="1" i="1" dirty="0" smtClean="0">
              <a:ln w="11430"/>
              <a:solidFill>
                <a:srgbClr val="0070C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ru-RU" sz="4000" b="1" i="1" dirty="0" smtClean="0">
                <a:ln w="11430"/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плоскость</a:t>
            </a:r>
            <a:endParaRPr lang="ru-RU" sz="4000" b="1" i="1" dirty="0">
              <a:ln w="11430"/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7413" name="TextBox 17412"/>
          <p:cNvSpPr txBox="1">
            <a:spLocks noChangeArrowheads="1"/>
          </p:cNvSpPr>
          <p:nvPr/>
        </p:nvSpPr>
        <p:spPr bwMode="auto">
          <a:xfrm>
            <a:off x="2428875" y="2143125"/>
            <a:ext cx="2490788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A, B, C, …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7417" name="TextBox 17416"/>
          <p:cNvSpPr txBox="1">
            <a:spLocks noChangeArrowheads="1"/>
          </p:cNvSpPr>
          <p:nvPr/>
        </p:nvSpPr>
        <p:spPr bwMode="auto">
          <a:xfrm>
            <a:off x="3429000" y="3429000"/>
            <a:ext cx="220821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a, b, c, …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7418" name="TextBox 17417"/>
          <p:cNvSpPr txBox="1">
            <a:spLocks noChangeArrowheads="1"/>
          </p:cNvSpPr>
          <p:nvPr/>
        </p:nvSpPr>
        <p:spPr bwMode="auto">
          <a:xfrm>
            <a:off x="2571750" y="4000500"/>
            <a:ext cx="6238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или</a:t>
            </a:r>
          </a:p>
        </p:txBody>
      </p:sp>
      <p:sp>
        <p:nvSpPr>
          <p:cNvPr id="17419" name="TextBox 17418"/>
          <p:cNvSpPr txBox="1">
            <a:spLocks noChangeArrowheads="1"/>
          </p:cNvSpPr>
          <p:nvPr/>
        </p:nvSpPr>
        <p:spPr bwMode="auto">
          <a:xfrm>
            <a:off x="3286125" y="4214813"/>
            <a:ext cx="3544888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A</a:t>
            </a:r>
            <a:r>
              <a:rPr lang="ru-RU" sz="4000" b="1" i="1">
                <a:latin typeface="Times New Roman" pitchFamily="18" charset="0"/>
              </a:rPr>
              <a:t>В</a:t>
            </a:r>
            <a:r>
              <a:rPr lang="en-US" sz="4000" b="1" i="1">
                <a:latin typeface="Times New Roman" pitchFamily="18" charset="0"/>
              </a:rPr>
              <a:t>, B</a:t>
            </a:r>
            <a:r>
              <a:rPr lang="ru-RU" sz="4000" b="1" i="1">
                <a:latin typeface="Times New Roman" pitchFamily="18" charset="0"/>
              </a:rPr>
              <a:t>С</a:t>
            </a:r>
            <a:r>
              <a:rPr lang="en-US" sz="4000" b="1" i="1">
                <a:latin typeface="Times New Roman" pitchFamily="18" charset="0"/>
              </a:rPr>
              <a:t>, CD, …</a:t>
            </a:r>
            <a:endParaRPr lang="ru-RU" sz="4000" b="1" i="1">
              <a:latin typeface="Times New Roman" pitchFamily="18" charset="0"/>
            </a:endParaRPr>
          </a:p>
        </p:txBody>
      </p:sp>
      <p:graphicFrame>
        <p:nvGraphicFramePr>
          <p:cNvPr id="26631" name="Object 1"/>
          <p:cNvGraphicFramePr>
            <a:graphicFrameLocks noChangeAspect="1"/>
          </p:cNvGraphicFramePr>
          <p:nvPr/>
        </p:nvGraphicFramePr>
        <p:xfrm>
          <a:off x="3357563" y="5643563"/>
          <a:ext cx="1071562" cy="674687"/>
        </p:xfrm>
        <a:graphic>
          <a:graphicData uri="http://schemas.openxmlformats.org/presentationml/2006/ole">
            <p:oleObj spid="_x0000_s2333" name="Формула" r:id="rId3" imgW="190335" imgH="164957" progId="Equation.3">
              <p:embed/>
            </p:oleObj>
          </a:graphicData>
        </a:graphic>
      </p:graphicFrame>
      <p:graphicFrame>
        <p:nvGraphicFramePr>
          <p:cNvPr id="266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6579891"/>
              </p:ext>
            </p:extLst>
          </p:nvPr>
        </p:nvGraphicFramePr>
        <p:xfrm>
          <a:off x="4357688" y="5500688"/>
          <a:ext cx="1008062" cy="781050"/>
        </p:xfrm>
        <a:graphic>
          <a:graphicData uri="http://schemas.openxmlformats.org/presentationml/2006/ole">
            <p:oleObj spid="_x0000_s2334" name="Формула" r:id="rId4" imgW="190440" imgH="203040" progId="Equation.3">
              <p:embed/>
            </p:oleObj>
          </a:graphicData>
        </a:graphic>
      </p:graphicFrame>
      <p:graphicFrame>
        <p:nvGraphicFramePr>
          <p:cNvPr id="26633" name="Object 3"/>
          <p:cNvGraphicFramePr>
            <a:graphicFrameLocks noChangeAspect="1"/>
          </p:cNvGraphicFramePr>
          <p:nvPr/>
        </p:nvGraphicFramePr>
        <p:xfrm>
          <a:off x="5203825" y="5643563"/>
          <a:ext cx="1450975" cy="712787"/>
        </p:xfrm>
        <a:graphic>
          <a:graphicData uri="http://schemas.openxmlformats.org/presentationml/2006/ole">
            <p:oleObj spid="_x0000_s2335" name="Формула" r:id="rId5" imgW="279279" imgH="165028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7" grpId="0"/>
      <p:bldP spid="17418" grpId="0"/>
      <p:bldP spid="174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93688" y="3694112"/>
            <a:ext cx="2438400" cy="2592388"/>
            <a:chOff x="2928" y="2160"/>
            <a:chExt cx="1824" cy="1536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1275" name="Freeform 16"/>
            <p:cNvSpPr>
              <a:spLocks/>
            </p:cNvSpPr>
            <p:nvPr/>
          </p:nvSpPr>
          <p:spPr bwMode="auto">
            <a:xfrm>
              <a:off x="2928" y="2160"/>
              <a:ext cx="912" cy="1536"/>
            </a:xfrm>
            <a:custGeom>
              <a:avLst/>
              <a:gdLst>
                <a:gd name="T0" fmla="*/ 0 w 1248"/>
                <a:gd name="T1" fmla="*/ 604 h 1824"/>
                <a:gd name="T2" fmla="*/ 205 w 1248"/>
                <a:gd name="T3" fmla="*/ 917 h 1824"/>
                <a:gd name="T4" fmla="*/ 356 w 1248"/>
                <a:gd name="T5" fmla="*/ 0 h 1824"/>
                <a:gd name="T6" fmla="*/ 0 w 1248"/>
                <a:gd name="T7" fmla="*/ 604 h 1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8"/>
                <a:gd name="T13" fmla="*/ 0 h 1824"/>
                <a:gd name="T14" fmla="*/ 1248 w 1248"/>
                <a:gd name="T15" fmla="*/ 1824 h 1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8" h="1824">
                  <a:moveTo>
                    <a:pt x="0" y="1200"/>
                  </a:moveTo>
                  <a:lnTo>
                    <a:pt x="720" y="1824"/>
                  </a:lnTo>
                  <a:lnTo>
                    <a:pt x="1248" y="0"/>
                  </a:lnTo>
                  <a:lnTo>
                    <a:pt x="0" y="1200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1276" name="Freeform 17"/>
            <p:cNvSpPr>
              <a:spLocks/>
            </p:cNvSpPr>
            <p:nvPr/>
          </p:nvSpPr>
          <p:spPr bwMode="auto">
            <a:xfrm>
              <a:off x="3456" y="2160"/>
              <a:ext cx="1296" cy="1536"/>
            </a:xfrm>
            <a:custGeom>
              <a:avLst/>
              <a:gdLst>
                <a:gd name="T0" fmla="*/ 0 w 1296"/>
                <a:gd name="T1" fmla="*/ 1536 h 1536"/>
                <a:gd name="T2" fmla="*/ 384 w 1296"/>
                <a:gd name="T3" fmla="*/ 0 h 1536"/>
                <a:gd name="T4" fmla="*/ 1296 w 1296"/>
                <a:gd name="T5" fmla="*/ 1008 h 1536"/>
                <a:gd name="T6" fmla="*/ 0 w 1296"/>
                <a:gd name="T7" fmla="*/ 1536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536"/>
                <a:gd name="T14" fmla="*/ 1296 w 1296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536">
                  <a:moveTo>
                    <a:pt x="0" y="1536"/>
                  </a:moveTo>
                  <a:lnTo>
                    <a:pt x="384" y="0"/>
                  </a:lnTo>
                  <a:lnTo>
                    <a:pt x="1296" y="1008"/>
                  </a:lnTo>
                  <a:lnTo>
                    <a:pt x="0" y="1536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1274" name="Line 15"/>
            <p:cNvSpPr>
              <a:spLocks noChangeShapeType="1"/>
            </p:cNvSpPr>
            <p:nvPr/>
          </p:nvSpPr>
          <p:spPr bwMode="auto">
            <a:xfrm flipV="1">
              <a:off x="2976" y="3168"/>
              <a:ext cx="1728" cy="9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9065" y="9205"/>
            <a:ext cx="6442523" cy="1561408"/>
          </a:xfrm>
        </p:spPr>
        <p:txBody>
          <a:bodyPr/>
          <a:lstStyle/>
          <a:p>
            <a:pPr eaLnBrk="1" hangingPunct="1"/>
            <a: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Геометрические </a:t>
            </a:r>
            <a:b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                 тела: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204988" y="940556"/>
            <a:ext cx="1714500" cy="1714500"/>
            <a:chOff x="385" y="981"/>
            <a:chExt cx="1270" cy="1270"/>
          </a:xfrm>
          <a:solidFill>
            <a:srgbClr val="FFC5F3"/>
          </a:solidFill>
        </p:grpSpPr>
        <p:sp>
          <p:nvSpPr>
            <p:cNvPr id="9233" name="AutoShape 5"/>
            <p:cNvSpPr>
              <a:spLocks noChangeArrowheads="1"/>
            </p:cNvSpPr>
            <p:nvPr/>
          </p:nvSpPr>
          <p:spPr bwMode="auto">
            <a:xfrm>
              <a:off x="385" y="981"/>
              <a:ext cx="1270" cy="127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503" name="Freeform 6"/>
            <p:cNvSpPr>
              <a:spLocks/>
            </p:cNvSpPr>
            <p:nvPr/>
          </p:nvSpPr>
          <p:spPr bwMode="auto">
            <a:xfrm>
              <a:off x="685" y="993"/>
              <a:ext cx="8" cy="927"/>
            </a:xfrm>
            <a:custGeom>
              <a:avLst/>
              <a:gdLst>
                <a:gd name="T0" fmla="*/ 8 w 8"/>
                <a:gd name="T1" fmla="*/ 0 h 927"/>
                <a:gd name="T2" fmla="*/ 0 w 8"/>
                <a:gd name="T3" fmla="*/ 927 h 927"/>
                <a:gd name="T4" fmla="*/ 0 60000 65536"/>
                <a:gd name="T5" fmla="*/ 0 60000 65536"/>
                <a:gd name="T6" fmla="*/ 0 w 8"/>
                <a:gd name="T7" fmla="*/ 0 h 927"/>
                <a:gd name="T8" fmla="*/ 8 w 8"/>
                <a:gd name="T9" fmla="*/ 927 h 92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927">
                  <a:moveTo>
                    <a:pt x="8" y="0"/>
                  </a:moveTo>
                  <a:lnTo>
                    <a:pt x="0" y="927"/>
                  </a:lnTo>
                </a:path>
              </a:pathLst>
            </a:cu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504" name="Line 7"/>
            <p:cNvSpPr>
              <a:spLocks noChangeShapeType="1"/>
            </p:cNvSpPr>
            <p:nvPr/>
          </p:nvSpPr>
          <p:spPr bwMode="auto">
            <a:xfrm>
              <a:off x="686" y="1939"/>
              <a:ext cx="962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0505" name="Freeform 8"/>
            <p:cNvSpPr>
              <a:spLocks/>
            </p:cNvSpPr>
            <p:nvPr/>
          </p:nvSpPr>
          <p:spPr bwMode="auto">
            <a:xfrm>
              <a:off x="392" y="1920"/>
              <a:ext cx="284" cy="320"/>
            </a:xfrm>
            <a:custGeom>
              <a:avLst/>
              <a:gdLst>
                <a:gd name="T0" fmla="*/ 0 w 284"/>
                <a:gd name="T1" fmla="*/ 320 h 320"/>
                <a:gd name="T2" fmla="*/ 284 w 284"/>
                <a:gd name="T3" fmla="*/ 0 h 320"/>
                <a:gd name="T4" fmla="*/ 0 60000 65536"/>
                <a:gd name="T5" fmla="*/ 0 60000 65536"/>
                <a:gd name="T6" fmla="*/ 0 w 284"/>
                <a:gd name="T7" fmla="*/ 0 h 320"/>
                <a:gd name="T8" fmla="*/ 284 w 284"/>
                <a:gd name="T9" fmla="*/ 320 h 3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4" h="320">
                  <a:moveTo>
                    <a:pt x="0" y="320"/>
                  </a:moveTo>
                  <a:lnTo>
                    <a:pt x="284" y="0"/>
                  </a:lnTo>
                </a:path>
              </a:pathLst>
            </a:cu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786578" y="2928934"/>
            <a:ext cx="1711327" cy="2697168"/>
            <a:chOff x="1982" y="956"/>
            <a:chExt cx="1496" cy="2496"/>
          </a:xfrm>
          <a:solidFill>
            <a:srgbClr val="FFFF00"/>
          </a:solidFill>
        </p:grpSpPr>
        <p:sp>
          <p:nvSpPr>
            <p:cNvPr id="9229" name="AutoShape 10"/>
            <p:cNvSpPr>
              <a:spLocks noChangeArrowheads="1"/>
            </p:cNvSpPr>
            <p:nvPr/>
          </p:nvSpPr>
          <p:spPr bwMode="auto">
            <a:xfrm>
              <a:off x="1982" y="956"/>
              <a:ext cx="1496" cy="2496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230" name="Freeform 11"/>
            <p:cNvSpPr>
              <a:spLocks/>
            </p:cNvSpPr>
            <p:nvPr/>
          </p:nvSpPr>
          <p:spPr bwMode="auto">
            <a:xfrm>
              <a:off x="2342" y="968"/>
              <a:ext cx="4" cy="2104"/>
            </a:xfrm>
            <a:custGeom>
              <a:avLst/>
              <a:gdLst>
                <a:gd name="T0" fmla="*/ 4 w 4"/>
                <a:gd name="T1" fmla="*/ 0 h 2104"/>
                <a:gd name="T2" fmla="*/ 0 w 4"/>
                <a:gd name="T3" fmla="*/ 2104 h 2104"/>
                <a:gd name="T4" fmla="*/ 0 60000 65536"/>
                <a:gd name="T5" fmla="*/ 0 60000 65536"/>
                <a:gd name="T6" fmla="*/ 0 w 4"/>
                <a:gd name="T7" fmla="*/ 0 h 2104"/>
                <a:gd name="T8" fmla="*/ 4 w 4"/>
                <a:gd name="T9" fmla="*/ 2104 h 2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2104">
                  <a:moveTo>
                    <a:pt x="4" y="0"/>
                  </a:moveTo>
                  <a:lnTo>
                    <a:pt x="0" y="2104"/>
                  </a:lnTo>
                </a:path>
              </a:pathLst>
            </a:cu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231" name="Line 12"/>
            <p:cNvSpPr>
              <a:spLocks noChangeShapeType="1"/>
            </p:cNvSpPr>
            <p:nvPr/>
          </p:nvSpPr>
          <p:spPr bwMode="auto">
            <a:xfrm>
              <a:off x="2336" y="3067"/>
              <a:ext cx="1134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232" name="Freeform 13"/>
            <p:cNvSpPr>
              <a:spLocks/>
            </p:cNvSpPr>
            <p:nvPr/>
          </p:nvSpPr>
          <p:spPr bwMode="auto">
            <a:xfrm>
              <a:off x="1991" y="3072"/>
              <a:ext cx="330" cy="358"/>
            </a:xfrm>
            <a:custGeom>
              <a:avLst/>
              <a:gdLst>
                <a:gd name="T0" fmla="*/ 0 w 330"/>
                <a:gd name="T1" fmla="*/ 358 h 358"/>
                <a:gd name="T2" fmla="*/ 330 w 330"/>
                <a:gd name="T3" fmla="*/ 0 h 358"/>
                <a:gd name="T4" fmla="*/ 0 60000 65536"/>
                <a:gd name="T5" fmla="*/ 0 60000 65536"/>
                <a:gd name="T6" fmla="*/ 0 w 330"/>
                <a:gd name="T7" fmla="*/ 0 h 358"/>
                <a:gd name="T8" fmla="*/ 330 w 330"/>
                <a:gd name="T9" fmla="*/ 358 h 3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0" h="358">
                  <a:moveTo>
                    <a:pt x="0" y="358"/>
                  </a:moveTo>
                  <a:lnTo>
                    <a:pt x="330" y="0"/>
                  </a:lnTo>
                </a:path>
              </a:pathLst>
            </a:custGeom>
            <a:grp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128057" y="2821060"/>
            <a:ext cx="1439862" cy="428625"/>
          </a:xfrm>
          <a:prstGeom prst="rect">
            <a:avLst/>
          </a:prstGeom>
          <a:solidFill>
            <a:srgbClr val="FFC5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Куб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572125" y="6072188"/>
            <a:ext cx="3384550" cy="428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Параллелепипед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847988" y="6064249"/>
            <a:ext cx="2165350" cy="428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Тетраэдр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902219" y="1705512"/>
            <a:ext cx="1973263" cy="2182812"/>
            <a:chOff x="3441700" y="1989138"/>
            <a:chExt cx="1973263" cy="2182812"/>
          </a:xfrm>
          <a:noFill/>
        </p:grpSpPr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3460751" y="3203575"/>
              <a:ext cx="1150254" cy="46038"/>
            </a:xfrm>
            <a:custGeom>
              <a:avLst/>
              <a:gdLst>
                <a:gd name="T0" fmla="*/ 0 w 755"/>
                <a:gd name="T1" fmla="*/ 0 h 25"/>
                <a:gd name="T2" fmla="*/ 2147483647 w 755"/>
                <a:gd name="T3" fmla="*/ 2147483647 h 25"/>
                <a:gd name="T4" fmla="*/ 0 60000 65536"/>
                <a:gd name="T5" fmla="*/ 0 60000 65536"/>
                <a:gd name="T6" fmla="*/ 0 w 755"/>
                <a:gd name="T7" fmla="*/ 0 h 25"/>
                <a:gd name="T8" fmla="*/ 755 w 755"/>
                <a:gd name="T9" fmla="*/ 25 h 2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5" h="25">
                  <a:moveTo>
                    <a:pt x="0" y="0"/>
                  </a:moveTo>
                  <a:lnTo>
                    <a:pt x="755" y="25"/>
                  </a:lnTo>
                </a:path>
              </a:pathLst>
            </a:cu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4225925" y="2814638"/>
              <a:ext cx="1189038" cy="50800"/>
            </a:xfrm>
            <a:custGeom>
              <a:avLst/>
              <a:gdLst>
                <a:gd name="T0" fmla="*/ 0 w 749"/>
                <a:gd name="T1" fmla="*/ 0 h 32"/>
                <a:gd name="T2" fmla="*/ 2147483647 w 749"/>
                <a:gd name="T3" fmla="*/ 2147483647 h 32"/>
                <a:gd name="T4" fmla="*/ 0 60000 65536"/>
                <a:gd name="T5" fmla="*/ 0 60000 65536"/>
                <a:gd name="T6" fmla="*/ 0 w 749"/>
                <a:gd name="T7" fmla="*/ 0 h 32"/>
                <a:gd name="T8" fmla="*/ 749 w 749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49" h="32">
                  <a:moveTo>
                    <a:pt x="0" y="0"/>
                  </a:moveTo>
                  <a:lnTo>
                    <a:pt x="749" y="32"/>
                  </a:lnTo>
                </a:path>
              </a:pathLst>
            </a:custGeom>
            <a:grp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3441700" y="2805113"/>
              <a:ext cx="793750" cy="403225"/>
            </a:xfrm>
            <a:custGeom>
              <a:avLst/>
              <a:gdLst>
                <a:gd name="T0" fmla="*/ 2147483647 w 500"/>
                <a:gd name="T1" fmla="*/ 0 h 254"/>
                <a:gd name="T2" fmla="*/ 0 w 500"/>
                <a:gd name="T3" fmla="*/ 2147483647 h 254"/>
                <a:gd name="T4" fmla="*/ 0 60000 65536"/>
                <a:gd name="T5" fmla="*/ 0 60000 65536"/>
                <a:gd name="T6" fmla="*/ 0 w 500"/>
                <a:gd name="T7" fmla="*/ 0 h 254"/>
                <a:gd name="T8" fmla="*/ 500 w 500"/>
                <a:gd name="T9" fmla="*/ 254 h 2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0" h="254">
                  <a:moveTo>
                    <a:pt x="500" y="0"/>
                  </a:moveTo>
                  <a:lnTo>
                    <a:pt x="0" y="254"/>
                  </a:lnTo>
                </a:path>
              </a:pathLst>
            </a:custGeom>
            <a:grp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 rot="160673">
              <a:off x="4619625" y="2882900"/>
              <a:ext cx="715963" cy="385763"/>
            </a:xfrm>
            <a:custGeom>
              <a:avLst/>
              <a:gdLst>
                <a:gd name="T0" fmla="*/ 2147483647 w 451"/>
                <a:gd name="T1" fmla="*/ 0 h 243"/>
                <a:gd name="T2" fmla="*/ 0 w 451"/>
                <a:gd name="T3" fmla="*/ 2147483647 h 243"/>
                <a:gd name="T4" fmla="*/ 0 60000 65536"/>
                <a:gd name="T5" fmla="*/ 0 60000 65536"/>
                <a:gd name="T6" fmla="*/ 0 w 451"/>
                <a:gd name="T7" fmla="*/ 0 h 243"/>
                <a:gd name="T8" fmla="*/ 451 w 451"/>
                <a:gd name="T9" fmla="*/ 243 h 24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1" h="243">
                  <a:moveTo>
                    <a:pt x="451" y="0"/>
                  </a:moveTo>
                  <a:lnTo>
                    <a:pt x="0" y="243"/>
                  </a:lnTo>
                </a:path>
              </a:pathLst>
            </a:cu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 flipH="1">
              <a:off x="3449638" y="2000250"/>
              <a:ext cx="1031875" cy="1208088"/>
            </a:xfrm>
            <a:prstGeom prst="line">
              <a:avLst/>
            </a:pr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4481513" y="1989138"/>
              <a:ext cx="117475" cy="1268412"/>
            </a:xfrm>
            <a:prstGeom prst="line">
              <a:avLst/>
            </a:pr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4500563" y="2000250"/>
              <a:ext cx="876300" cy="893763"/>
            </a:xfrm>
            <a:prstGeom prst="line">
              <a:avLst/>
            </a:pr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 flipH="1">
              <a:off x="4206875" y="2019300"/>
              <a:ext cx="284163" cy="825500"/>
            </a:xfrm>
            <a:prstGeom prst="line">
              <a:avLst/>
            </a:prstGeom>
            <a:grp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3460750" y="3209925"/>
              <a:ext cx="1020763" cy="962025"/>
            </a:xfrm>
            <a:custGeom>
              <a:avLst/>
              <a:gdLst>
                <a:gd name="T0" fmla="*/ 2147483647 w 643"/>
                <a:gd name="T1" fmla="*/ 2147483647 h 606"/>
                <a:gd name="T2" fmla="*/ 0 w 643"/>
                <a:gd name="T3" fmla="*/ 0 h 606"/>
                <a:gd name="T4" fmla="*/ 0 60000 65536"/>
                <a:gd name="T5" fmla="*/ 0 60000 65536"/>
                <a:gd name="T6" fmla="*/ 0 w 643"/>
                <a:gd name="T7" fmla="*/ 0 h 606"/>
                <a:gd name="T8" fmla="*/ 643 w 643"/>
                <a:gd name="T9" fmla="*/ 606 h 6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43" h="606">
                  <a:moveTo>
                    <a:pt x="643" y="606"/>
                  </a:moveTo>
                  <a:lnTo>
                    <a:pt x="0" y="0"/>
                  </a:lnTo>
                </a:path>
              </a:pathLst>
            </a:cu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 flipV="1">
              <a:off x="4471988" y="3228975"/>
              <a:ext cx="117475" cy="91440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4491038" y="2884488"/>
              <a:ext cx="874712" cy="1277937"/>
            </a:xfrm>
            <a:custGeom>
              <a:avLst/>
              <a:gdLst>
                <a:gd name="T0" fmla="*/ 0 w 551"/>
                <a:gd name="T1" fmla="*/ 794 h 805"/>
                <a:gd name="T2" fmla="*/ 0 w 551"/>
                <a:gd name="T3" fmla="*/ 805 h 805"/>
                <a:gd name="T4" fmla="*/ 551 w 551"/>
                <a:gd name="T5" fmla="*/ 0 h 805"/>
                <a:gd name="T6" fmla="*/ 0 60000 65536"/>
                <a:gd name="T7" fmla="*/ 0 60000 65536"/>
                <a:gd name="T8" fmla="*/ 0 60000 65536"/>
                <a:gd name="T9" fmla="*/ 0 w 551"/>
                <a:gd name="T10" fmla="*/ 0 h 805"/>
                <a:gd name="T11" fmla="*/ 551 w 551"/>
                <a:gd name="T12" fmla="*/ 805 h 8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1" h="805">
                  <a:moveTo>
                    <a:pt x="0" y="794"/>
                  </a:moveTo>
                  <a:lnTo>
                    <a:pt x="0" y="805"/>
                  </a:lnTo>
                  <a:lnTo>
                    <a:pt x="551" y="0"/>
                  </a:lnTo>
                </a:path>
              </a:pathLst>
            </a:custGeom>
            <a:grp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4225925" y="2816225"/>
              <a:ext cx="225425" cy="1355725"/>
            </a:xfrm>
            <a:prstGeom prst="line">
              <a:avLst/>
            </a:prstGeom>
            <a:grp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3785538" y="4286249"/>
            <a:ext cx="2165350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Октаэдр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503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75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75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75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75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25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38" grpId="0" animBg="1"/>
      <p:bldP spid="5139" grpId="0" animBg="1"/>
      <p:bldP spid="5140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3923928" y="2205466"/>
            <a:ext cx="1439863" cy="2500313"/>
          </a:xfrm>
          <a:prstGeom prst="can">
            <a:avLst>
              <a:gd name="adj" fmla="val 3374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6690518" y="2996952"/>
            <a:ext cx="1687513" cy="1660879"/>
            <a:chOff x="6784975" y="3781071"/>
            <a:chExt cx="1687513" cy="1660879"/>
          </a:xfrm>
        </p:grpSpPr>
        <p:sp>
          <p:nvSpPr>
            <p:cNvPr id="4" name="Oval 42"/>
            <p:cNvSpPr>
              <a:spLocks noChangeArrowheads="1"/>
            </p:cNvSpPr>
            <p:nvPr/>
          </p:nvSpPr>
          <p:spPr bwMode="auto">
            <a:xfrm>
              <a:off x="6796088" y="3889454"/>
              <a:ext cx="1676400" cy="1506537"/>
            </a:xfrm>
            <a:prstGeom prst="ellipse">
              <a:avLst/>
            </a:prstGeom>
            <a:solidFill>
              <a:srgbClr val="FFCCFF">
                <a:alpha val="69019"/>
              </a:srgbClr>
            </a:solidFill>
            <a:ln w="1905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Oval 47"/>
            <p:cNvSpPr>
              <a:spLocks noChangeArrowheads="1"/>
            </p:cNvSpPr>
            <p:nvPr/>
          </p:nvSpPr>
          <p:spPr bwMode="auto">
            <a:xfrm>
              <a:off x="6784975" y="4449763"/>
              <a:ext cx="1685925" cy="431800"/>
            </a:xfrm>
            <a:prstGeom prst="ellipse">
              <a:avLst/>
            </a:prstGeom>
            <a:solidFill>
              <a:srgbClr val="FF00FF">
                <a:alpha val="0"/>
              </a:srgbClr>
            </a:solidFill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Line 48"/>
            <p:cNvSpPr>
              <a:spLocks noChangeShapeType="1"/>
            </p:cNvSpPr>
            <p:nvPr/>
          </p:nvSpPr>
          <p:spPr bwMode="auto">
            <a:xfrm>
              <a:off x="6796088" y="4681538"/>
              <a:ext cx="1641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49"/>
            <p:cNvSpPr>
              <a:spLocks/>
            </p:cNvSpPr>
            <p:nvPr/>
          </p:nvSpPr>
          <p:spPr bwMode="auto">
            <a:xfrm>
              <a:off x="7315200" y="4462463"/>
              <a:ext cx="515938" cy="417512"/>
            </a:xfrm>
            <a:custGeom>
              <a:avLst/>
              <a:gdLst>
                <a:gd name="T0" fmla="*/ 2147483647 w 325"/>
                <a:gd name="T1" fmla="*/ 0 h 263"/>
                <a:gd name="T2" fmla="*/ 0 w 325"/>
                <a:gd name="T3" fmla="*/ 2147483647 h 263"/>
                <a:gd name="T4" fmla="*/ 0 60000 65536"/>
                <a:gd name="T5" fmla="*/ 0 60000 65536"/>
                <a:gd name="T6" fmla="*/ 0 w 325"/>
                <a:gd name="T7" fmla="*/ 0 h 263"/>
                <a:gd name="T8" fmla="*/ 325 w 325"/>
                <a:gd name="T9" fmla="*/ 263 h 2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5" h="263">
                  <a:moveTo>
                    <a:pt x="325" y="0"/>
                  </a:moveTo>
                  <a:lnTo>
                    <a:pt x="0" y="263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50"/>
            <p:cNvSpPr>
              <a:spLocks/>
            </p:cNvSpPr>
            <p:nvPr/>
          </p:nvSpPr>
          <p:spPr bwMode="auto">
            <a:xfrm>
              <a:off x="7502525" y="3781071"/>
              <a:ext cx="207963" cy="1660879"/>
            </a:xfrm>
            <a:custGeom>
              <a:avLst/>
              <a:gdLst>
                <a:gd name="T0" fmla="*/ 2147483647 w 131"/>
                <a:gd name="T1" fmla="*/ 2147483647 h 930"/>
                <a:gd name="T2" fmla="*/ 0 w 131"/>
                <a:gd name="T3" fmla="*/ 0 h 930"/>
                <a:gd name="T4" fmla="*/ 0 60000 65536"/>
                <a:gd name="T5" fmla="*/ 0 60000 65536"/>
                <a:gd name="T6" fmla="*/ 0 w 131"/>
                <a:gd name="T7" fmla="*/ 0 h 930"/>
                <a:gd name="T8" fmla="*/ 131 w 131"/>
                <a:gd name="T9" fmla="*/ 930 h 9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1" h="930">
                  <a:moveTo>
                    <a:pt x="131" y="93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843808" y="281952"/>
            <a:ext cx="5986463" cy="163487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Геометрические </a:t>
            </a:r>
            <a:b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                 тела:</a:t>
            </a:r>
            <a:endParaRPr lang="ru-RU" sz="5400" b="1" dirty="0">
              <a:solidFill>
                <a:schemeClr val="accent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23"/>
          <p:cNvGrpSpPr>
            <a:grpSpLocks noChangeAspect="1"/>
          </p:cNvGrpSpPr>
          <p:nvPr/>
        </p:nvGrpSpPr>
        <p:grpSpPr bwMode="auto">
          <a:xfrm>
            <a:off x="500844" y="2754419"/>
            <a:ext cx="2143125" cy="2286000"/>
            <a:chOff x="3165" y="2263"/>
            <a:chExt cx="1899" cy="2033"/>
          </a:xfrm>
        </p:grpSpPr>
        <p:sp>
          <p:nvSpPr>
            <p:cNvPr id="21517" name="AutoShape 24"/>
            <p:cNvSpPr>
              <a:spLocks noChangeAspect="1" noChangeArrowheads="1"/>
            </p:cNvSpPr>
            <p:nvPr/>
          </p:nvSpPr>
          <p:spPr bwMode="auto">
            <a:xfrm>
              <a:off x="3165" y="2263"/>
              <a:ext cx="1899" cy="2033"/>
            </a:xfrm>
            <a:prstGeom prst="rect">
              <a:avLst/>
            </a:prstGeom>
            <a:noFill/>
            <a:ln w="9525">
              <a:solidFill>
                <a:srgbClr val="FF3FD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8" name="Freeform 25"/>
            <p:cNvSpPr>
              <a:spLocks/>
            </p:cNvSpPr>
            <p:nvPr/>
          </p:nvSpPr>
          <p:spPr bwMode="auto">
            <a:xfrm>
              <a:off x="3335" y="2387"/>
              <a:ext cx="780" cy="1467"/>
            </a:xfrm>
            <a:custGeom>
              <a:avLst/>
              <a:gdLst>
                <a:gd name="T0" fmla="*/ 409 w 1077"/>
                <a:gd name="T1" fmla="*/ 0 h 2015"/>
                <a:gd name="T2" fmla="*/ 0 w 1077"/>
                <a:gd name="T3" fmla="*/ 778 h 2015"/>
                <a:gd name="T4" fmla="*/ 0 60000 65536"/>
                <a:gd name="T5" fmla="*/ 0 60000 65536"/>
                <a:gd name="T6" fmla="*/ 0 w 1077"/>
                <a:gd name="T7" fmla="*/ 0 h 2015"/>
                <a:gd name="T8" fmla="*/ 1077 w 1077"/>
                <a:gd name="T9" fmla="*/ 2015 h 20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77" h="2015">
                  <a:moveTo>
                    <a:pt x="1077" y="0"/>
                  </a:moveTo>
                  <a:lnTo>
                    <a:pt x="0" y="2015"/>
                  </a:lnTo>
                </a:path>
              </a:pathLst>
            </a:custGeom>
            <a:noFill/>
            <a:ln w="19050">
              <a:solidFill>
                <a:srgbClr val="FF3FD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9" name="Line 26"/>
            <p:cNvSpPr>
              <a:spLocks noChangeShapeType="1"/>
            </p:cNvSpPr>
            <p:nvPr/>
          </p:nvSpPr>
          <p:spPr bwMode="auto">
            <a:xfrm>
              <a:off x="4114" y="2387"/>
              <a:ext cx="743" cy="1453"/>
            </a:xfrm>
            <a:prstGeom prst="line">
              <a:avLst/>
            </a:prstGeom>
            <a:noFill/>
            <a:ln w="19050">
              <a:solidFill>
                <a:srgbClr val="FF3FD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21520" name="AutoShape 27"/>
            <p:cNvCxnSpPr>
              <a:cxnSpLocks noChangeShapeType="1"/>
              <a:stCxn id="21518" idx="1"/>
              <a:endCxn id="21519" idx="1"/>
            </p:cNvCxnSpPr>
            <p:nvPr/>
          </p:nvCxnSpPr>
          <p:spPr bwMode="auto">
            <a:xfrm rot="5400000" flipH="1" flipV="1">
              <a:off x="4089" y="3097"/>
              <a:ext cx="14" cy="1522"/>
            </a:xfrm>
            <a:prstGeom prst="curvedConnector3">
              <a:avLst>
                <a:gd name="adj1" fmla="val -1815792"/>
              </a:avLst>
            </a:prstGeom>
            <a:noFill/>
            <a:ln w="19050">
              <a:solidFill>
                <a:srgbClr val="FF3FD6"/>
              </a:solidFill>
              <a:round/>
              <a:headEnd/>
              <a:tailEnd/>
            </a:ln>
          </p:spPr>
        </p:cxnSp>
        <p:cxnSp>
          <p:nvCxnSpPr>
            <p:cNvPr id="21521" name="AutoShape 28"/>
            <p:cNvCxnSpPr>
              <a:cxnSpLocks noChangeShapeType="1"/>
              <a:stCxn id="21518" idx="1"/>
              <a:endCxn id="21519" idx="1"/>
            </p:cNvCxnSpPr>
            <p:nvPr/>
          </p:nvCxnSpPr>
          <p:spPr bwMode="auto">
            <a:xfrm rot="5400000" flipH="1" flipV="1">
              <a:off x="4089" y="3097"/>
              <a:ext cx="14" cy="1522"/>
            </a:xfrm>
            <a:prstGeom prst="curvedConnector3">
              <a:avLst>
                <a:gd name="adj1" fmla="val 1542102"/>
              </a:avLst>
            </a:prstGeom>
            <a:noFill/>
            <a:ln w="9525">
              <a:solidFill>
                <a:srgbClr val="FF3FD6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561184" y="5195624"/>
            <a:ext cx="2165350" cy="428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Цилиндр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44848" y="5409936"/>
            <a:ext cx="1857375" cy="428625"/>
          </a:xfrm>
          <a:prstGeom prst="rect">
            <a:avLst/>
          </a:prstGeom>
          <a:solidFill>
            <a:srgbClr val="FFC5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latin typeface="Calibri" panose="020F0502020204030204" pitchFamily="34" charset="0"/>
              </a:rPr>
              <a:t>Конус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783386" y="5409934"/>
            <a:ext cx="1500188" cy="428625"/>
          </a:xfrm>
          <a:prstGeom prst="rect">
            <a:avLst/>
          </a:prstGeom>
          <a:solidFill>
            <a:srgbClr val="FFC5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i="1" dirty="0" smtClean="0">
                <a:latin typeface="Calibri" panose="020F0502020204030204" pitchFamily="34" charset="0"/>
              </a:rPr>
              <a:t>Шар</a:t>
            </a:r>
            <a:endParaRPr lang="ru-RU" sz="3200" b="1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6496174" cy="129614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 Геометрические </a:t>
            </a: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              </a:t>
            </a:r>
            <a:r>
              <a:rPr lang="ru-RU" sz="5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понятия:</a:t>
            </a:r>
            <a:endParaRPr lang="ru-RU" sz="5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4191000" cy="1828800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Плоскость</a:t>
            </a:r>
            <a:r>
              <a:rPr lang="en-US" b="1" i="1" dirty="0" smtClean="0">
                <a:latin typeface="Calibri" panose="020F0502020204030204" pitchFamily="34" charset="0"/>
                <a:cs typeface="Times New Roman" pitchFamily="18" charset="0"/>
              </a:rPr>
              <a:t> – </a:t>
            </a:r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грань</a:t>
            </a:r>
          </a:p>
          <a:p>
            <a:pPr eaLnBrk="1" hangingPunct="1"/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Прямая – ребро</a:t>
            </a:r>
          </a:p>
          <a:p>
            <a:pPr eaLnBrk="1" hangingPunct="1"/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Точка – вершина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716463" y="3716338"/>
            <a:ext cx="2895600" cy="2438400"/>
            <a:chOff x="2928" y="2160"/>
            <a:chExt cx="1824" cy="1536"/>
          </a:xfrm>
        </p:grpSpPr>
        <p:sp>
          <p:nvSpPr>
            <p:cNvPr id="22539" name="Line 7"/>
            <p:cNvSpPr>
              <a:spLocks noChangeShapeType="1"/>
            </p:cNvSpPr>
            <p:nvPr/>
          </p:nvSpPr>
          <p:spPr bwMode="auto">
            <a:xfrm flipV="1">
              <a:off x="2976" y="3168"/>
              <a:ext cx="1728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40" name="Freeform 8"/>
            <p:cNvSpPr>
              <a:spLocks/>
            </p:cNvSpPr>
            <p:nvPr/>
          </p:nvSpPr>
          <p:spPr bwMode="auto">
            <a:xfrm>
              <a:off x="2928" y="2160"/>
              <a:ext cx="912" cy="1536"/>
            </a:xfrm>
            <a:custGeom>
              <a:avLst/>
              <a:gdLst>
                <a:gd name="T0" fmla="*/ 0 w 1248"/>
                <a:gd name="T1" fmla="*/ 361 h 1824"/>
                <a:gd name="T2" fmla="*/ 80 w 1248"/>
                <a:gd name="T3" fmla="*/ 547 h 1824"/>
                <a:gd name="T4" fmla="*/ 139 w 1248"/>
                <a:gd name="T5" fmla="*/ 0 h 1824"/>
                <a:gd name="T6" fmla="*/ 0 w 1248"/>
                <a:gd name="T7" fmla="*/ 361 h 1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8"/>
                <a:gd name="T13" fmla="*/ 0 h 1824"/>
                <a:gd name="T14" fmla="*/ 1248 w 1248"/>
                <a:gd name="T15" fmla="*/ 1824 h 1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8" h="1824">
                  <a:moveTo>
                    <a:pt x="0" y="1200"/>
                  </a:moveTo>
                  <a:lnTo>
                    <a:pt x="720" y="1824"/>
                  </a:lnTo>
                  <a:lnTo>
                    <a:pt x="1248" y="0"/>
                  </a:lnTo>
                  <a:lnTo>
                    <a:pt x="0" y="12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41" name="Freeform 9"/>
            <p:cNvSpPr>
              <a:spLocks/>
            </p:cNvSpPr>
            <p:nvPr/>
          </p:nvSpPr>
          <p:spPr bwMode="auto">
            <a:xfrm>
              <a:off x="3456" y="2160"/>
              <a:ext cx="1296" cy="1536"/>
            </a:xfrm>
            <a:custGeom>
              <a:avLst/>
              <a:gdLst>
                <a:gd name="T0" fmla="*/ 0 w 1296"/>
                <a:gd name="T1" fmla="*/ 1536 h 1536"/>
                <a:gd name="T2" fmla="*/ 384 w 1296"/>
                <a:gd name="T3" fmla="*/ 0 h 1536"/>
                <a:gd name="T4" fmla="*/ 1296 w 1296"/>
                <a:gd name="T5" fmla="*/ 1008 h 1536"/>
                <a:gd name="T6" fmla="*/ 0 w 1296"/>
                <a:gd name="T7" fmla="*/ 1536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536"/>
                <a:gd name="T14" fmla="*/ 1296 w 1296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536">
                  <a:moveTo>
                    <a:pt x="0" y="1536"/>
                  </a:moveTo>
                  <a:lnTo>
                    <a:pt x="384" y="0"/>
                  </a:lnTo>
                  <a:lnTo>
                    <a:pt x="1296" y="1008"/>
                  </a:lnTo>
                  <a:lnTo>
                    <a:pt x="0" y="1536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6154" name="Freeform 10"/>
          <p:cNvSpPr>
            <a:spLocks/>
          </p:cNvSpPr>
          <p:nvPr/>
        </p:nvSpPr>
        <p:spPr bwMode="auto">
          <a:xfrm>
            <a:off x="5580063" y="3716338"/>
            <a:ext cx="2057400" cy="2438400"/>
          </a:xfrm>
          <a:custGeom>
            <a:avLst/>
            <a:gdLst>
              <a:gd name="T0" fmla="*/ 0 w 1296"/>
              <a:gd name="T1" fmla="*/ 2147483647 h 1536"/>
              <a:gd name="T2" fmla="*/ 2147483647 w 1296"/>
              <a:gd name="T3" fmla="*/ 0 h 1536"/>
              <a:gd name="T4" fmla="*/ 2147483647 w 1296"/>
              <a:gd name="T5" fmla="*/ 2147483647 h 1536"/>
              <a:gd name="T6" fmla="*/ 0 w 1296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1536"/>
              <a:gd name="T14" fmla="*/ 1296 w 1296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1536">
                <a:moveTo>
                  <a:pt x="0" y="1536"/>
                </a:moveTo>
                <a:lnTo>
                  <a:pt x="384" y="0"/>
                </a:lnTo>
                <a:lnTo>
                  <a:pt x="1296" y="1008"/>
                </a:lnTo>
                <a:lnTo>
                  <a:pt x="0" y="1536"/>
                </a:lnTo>
                <a:close/>
              </a:path>
            </a:pathLst>
          </a:custGeom>
          <a:solidFill>
            <a:srgbClr val="FFC5F3">
              <a:alpha val="50195"/>
            </a:srgbClr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>
            <a:off x="5580063" y="3759200"/>
            <a:ext cx="588962" cy="2366963"/>
          </a:xfrm>
          <a:custGeom>
            <a:avLst/>
            <a:gdLst>
              <a:gd name="T0" fmla="*/ 2147483647 w 371"/>
              <a:gd name="T1" fmla="*/ 0 h 1491"/>
              <a:gd name="T2" fmla="*/ 0 w 371"/>
              <a:gd name="T3" fmla="*/ 2147483647 h 1491"/>
              <a:gd name="T4" fmla="*/ 0 60000 65536"/>
              <a:gd name="T5" fmla="*/ 0 60000 65536"/>
              <a:gd name="T6" fmla="*/ 0 w 371"/>
              <a:gd name="T7" fmla="*/ 0 h 1491"/>
              <a:gd name="T8" fmla="*/ 371 w 371"/>
              <a:gd name="T9" fmla="*/ 1491 h 14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1" h="1491">
                <a:moveTo>
                  <a:pt x="371" y="0"/>
                </a:moveTo>
                <a:lnTo>
                  <a:pt x="0" y="1491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Выноска 2 13"/>
          <p:cNvSpPr/>
          <p:nvPr/>
        </p:nvSpPr>
        <p:spPr>
          <a:xfrm>
            <a:off x="6969498" y="3001386"/>
            <a:ext cx="1674440" cy="571500"/>
          </a:xfrm>
          <a:prstGeom prst="borderCallout2">
            <a:avLst>
              <a:gd name="adj1" fmla="val 20750"/>
              <a:gd name="adj2" fmla="val 930"/>
              <a:gd name="adj3" fmla="val 22750"/>
              <a:gd name="adj4" fmla="val -40246"/>
              <a:gd name="adj5" fmla="val 112500"/>
              <a:gd name="adj6" fmla="val -46667"/>
            </a:avLst>
          </a:prstGeom>
          <a:solidFill>
            <a:schemeClr val="bg1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 Math"/>
                <a:cs typeface="Times New Roman Math"/>
              </a:rPr>
              <a:t>вершина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7286625" y="4214813"/>
            <a:ext cx="1357313" cy="571500"/>
          </a:xfrm>
          <a:prstGeom prst="borderCallout2">
            <a:avLst>
              <a:gd name="adj1" fmla="val 20750"/>
              <a:gd name="adj2" fmla="val 930"/>
              <a:gd name="adj3" fmla="val 26750"/>
              <a:gd name="adj4" fmla="val -41931"/>
              <a:gd name="adj5" fmla="val 112500"/>
              <a:gd name="adj6" fmla="val -67719"/>
            </a:avLst>
          </a:prstGeom>
          <a:solidFill>
            <a:schemeClr val="bg1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 Math"/>
                <a:cs typeface="Times New Roman Math"/>
              </a:rPr>
              <a:t>грань</a:t>
            </a:r>
          </a:p>
        </p:txBody>
      </p:sp>
      <p:sp>
        <p:nvSpPr>
          <p:cNvPr id="16" name="Выноска 2 15"/>
          <p:cNvSpPr/>
          <p:nvPr/>
        </p:nvSpPr>
        <p:spPr>
          <a:xfrm flipH="1">
            <a:off x="2893218" y="4218133"/>
            <a:ext cx="1357313" cy="571500"/>
          </a:xfrm>
          <a:prstGeom prst="borderCallout2">
            <a:avLst>
              <a:gd name="adj1" fmla="val 20750"/>
              <a:gd name="adj2" fmla="val 930"/>
              <a:gd name="adj3" fmla="val 26750"/>
              <a:gd name="adj4" fmla="val -41931"/>
              <a:gd name="adj5" fmla="val 112500"/>
              <a:gd name="adj6" fmla="val -67719"/>
            </a:avLst>
          </a:prstGeom>
          <a:solidFill>
            <a:schemeClr val="bg1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Times New Roman Math"/>
                <a:cs typeface="Times New Roman Math"/>
              </a:rPr>
              <a:t>ребро</a:t>
            </a:r>
          </a:p>
        </p:txBody>
      </p:sp>
      <p:sp>
        <p:nvSpPr>
          <p:cNvPr id="18" name="Блок-схема: узел 17"/>
          <p:cNvSpPr/>
          <p:nvPr/>
        </p:nvSpPr>
        <p:spPr>
          <a:xfrm>
            <a:off x="6140450" y="3632200"/>
            <a:ext cx="142875" cy="142875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75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75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75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75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4" grpId="0" animBg="1"/>
      <p:bldP spid="6157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24577"/>
          <p:cNvSpPr>
            <a:spLocks noGrp="1"/>
          </p:cNvSpPr>
          <p:nvPr>
            <p:ph type="title" idx="4294967295"/>
          </p:nvPr>
        </p:nvSpPr>
        <p:spPr>
          <a:xfrm>
            <a:off x="3707904" y="332656"/>
            <a:ext cx="4500562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Аксиома</a:t>
            </a:r>
          </a:p>
        </p:txBody>
      </p:sp>
      <p:sp>
        <p:nvSpPr>
          <p:cNvPr id="24579" name="Текст 24578"/>
          <p:cNvSpPr>
            <a:spLocks noGrp="1"/>
          </p:cNvSpPr>
          <p:nvPr>
            <p:ph type="body" idx="4294967295"/>
          </p:nvPr>
        </p:nvSpPr>
        <p:spPr>
          <a:xfrm>
            <a:off x="179512" y="1340768"/>
            <a:ext cx="8686800" cy="5142190"/>
          </a:xfrm>
        </p:spPr>
        <p:txBody>
          <a:bodyPr/>
          <a:lstStyle/>
          <a:p>
            <a:pPr marL="0" indent="0" algn="ctr" defTabSz="179388" eaLnBrk="1" hangingPunct="1">
              <a:buFontTx/>
              <a:buNone/>
            </a:pPr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(от греч. </a:t>
            </a:r>
            <a:r>
              <a:rPr lang="en-US" b="1" i="1" dirty="0" smtClean="0">
                <a:latin typeface="Calibri" panose="020F0502020204030204" pitchFamily="34" charset="0"/>
                <a:cs typeface="Times New Roman" pitchFamily="18" charset="0"/>
              </a:rPr>
              <a:t>ax</a:t>
            </a:r>
            <a:r>
              <a:rPr lang="ru-RU" b="1" i="1" dirty="0" err="1" smtClean="0">
                <a:latin typeface="Calibri" panose="020F0502020204030204" pitchFamily="34" charset="0"/>
                <a:cs typeface="Times New Roman" pitchFamily="18" charset="0"/>
              </a:rPr>
              <a:t>íõ</a:t>
            </a:r>
            <a:r>
              <a:rPr lang="en-US" b="1" i="1" dirty="0" smtClean="0">
                <a:latin typeface="Calibri" panose="020F0502020204030204" pitchFamily="34" charset="0"/>
                <a:cs typeface="Times New Roman" pitchFamily="18" charset="0"/>
              </a:rPr>
              <a:t>ma – </a:t>
            </a:r>
            <a:r>
              <a:rPr lang="ru-RU" b="1" i="1" dirty="0" smtClean="0">
                <a:latin typeface="Calibri" panose="020F0502020204030204" pitchFamily="34" charset="0"/>
                <a:cs typeface="Times New Roman" pitchFamily="18" charset="0"/>
              </a:rPr>
              <a:t>принятие положения)</a:t>
            </a:r>
          </a:p>
        </p:txBody>
      </p:sp>
      <p:sp>
        <p:nvSpPr>
          <p:cNvPr id="24580" name="TextBox 24579"/>
          <p:cNvSpPr txBox="1">
            <a:spLocks noChangeArrowheads="1"/>
          </p:cNvSpPr>
          <p:nvPr/>
        </p:nvSpPr>
        <p:spPr bwMode="auto">
          <a:xfrm>
            <a:off x="642938" y="2204864"/>
            <a:ext cx="8064500" cy="421653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000" b="1" i="1" dirty="0" smtClean="0">
                <a:solidFill>
                  <a:srgbClr val="0000FF"/>
                </a:solidFill>
                <a:latin typeface="Monotype Corsiva" panose="03010101010201010101" pitchFamily="66" charset="0"/>
                <a:cs typeface="Times New Roman" pitchFamily="18" charset="0"/>
              </a:rPr>
              <a:t>- исходное </a:t>
            </a:r>
            <a:r>
              <a:rPr lang="ru-RU" sz="4000" b="1" i="1" dirty="0">
                <a:solidFill>
                  <a:srgbClr val="0000FF"/>
                </a:solidFill>
                <a:latin typeface="Monotype Corsiva" panose="03010101010201010101" pitchFamily="66" charset="0"/>
                <a:cs typeface="Times New Roman" pitchFamily="18" charset="0"/>
              </a:rPr>
              <a:t>положение научной теории, </a:t>
            </a:r>
            <a:r>
              <a:rPr lang="ru-RU" sz="4000" b="1" i="1" dirty="0" smtClean="0">
                <a:solidFill>
                  <a:srgbClr val="0000FF"/>
                </a:solidFill>
                <a:latin typeface="Monotype Corsiva" panose="03010101010201010101" pitchFamily="66" charset="0"/>
                <a:cs typeface="Times New Roman" pitchFamily="18" charset="0"/>
              </a:rPr>
              <a:t>   принимаемое </a:t>
            </a:r>
            <a:r>
              <a:rPr lang="ru-RU" sz="4000" b="1" i="1" dirty="0">
                <a:solidFill>
                  <a:srgbClr val="0000FF"/>
                </a:solidFill>
                <a:latin typeface="Monotype Corsiva" panose="03010101010201010101" pitchFamily="66" charset="0"/>
                <a:cs typeface="Times New Roman" pitchFamily="18" charset="0"/>
              </a:rPr>
              <a:t>без </a:t>
            </a:r>
            <a:r>
              <a:rPr lang="ru-RU" sz="4000" b="1" i="1" dirty="0" smtClean="0">
                <a:solidFill>
                  <a:srgbClr val="0000FF"/>
                </a:solidFill>
                <a:latin typeface="Monotype Corsiva" panose="03010101010201010101" pitchFamily="66" charset="0"/>
                <a:cs typeface="Times New Roman" pitchFamily="18" charset="0"/>
              </a:rPr>
              <a:t>доказательства - </a:t>
            </a:r>
          </a:p>
          <a:p>
            <a:pPr algn="r" eaLnBrk="1" hangingPunct="1">
              <a:buFontTx/>
              <a:buNone/>
            </a:pPr>
            <a:r>
              <a:rPr lang="ru-RU" altLang="ru-RU" sz="4800" dirty="0"/>
              <a:t> </a:t>
            </a:r>
            <a:r>
              <a:rPr lang="ru-RU" altLang="ru-RU" sz="2800" b="1" i="1" dirty="0">
                <a:latin typeface="+mj-lt"/>
              </a:rPr>
              <a:t>"Так называемые аксиомы </a:t>
            </a:r>
            <a:br>
              <a:rPr lang="ru-RU" altLang="ru-RU" sz="2800" b="1" i="1" dirty="0">
                <a:latin typeface="+mj-lt"/>
              </a:rPr>
            </a:br>
            <a:r>
              <a:rPr lang="ru-RU" altLang="ru-RU" sz="2800" b="1" i="1" dirty="0">
                <a:latin typeface="+mj-lt"/>
              </a:rPr>
              <a:t>математики - это те немногие </a:t>
            </a:r>
            <a:br>
              <a:rPr lang="ru-RU" altLang="ru-RU" sz="2800" b="1" i="1" dirty="0">
                <a:latin typeface="+mj-lt"/>
              </a:rPr>
            </a:br>
            <a:r>
              <a:rPr lang="ru-RU" altLang="ru-RU" sz="2800" b="1" i="1" dirty="0">
                <a:latin typeface="+mj-lt"/>
              </a:rPr>
              <a:t>мыслительные определения, </a:t>
            </a:r>
            <a:br>
              <a:rPr lang="ru-RU" altLang="ru-RU" sz="2800" b="1" i="1" dirty="0">
                <a:latin typeface="+mj-lt"/>
              </a:rPr>
            </a:br>
            <a:r>
              <a:rPr lang="ru-RU" altLang="ru-RU" sz="2800" b="1" i="1" dirty="0">
                <a:latin typeface="+mj-lt"/>
              </a:rPr>
              <a:t>которые необходимы в математике </a:t>
            </a:r>
            <a:br>
              <a:rPr lang="ru-RU" altLang="ru-RU" sz="2800" b="1" i="1" dirty="0">
                <a:latin typeface="+mj-lt"/>
              </a:rPr>
            </a:br>
            <a:r>
              <a:rPr lang="ru-RU" altLang="ru-RU" sz="2800" b="1" i="1" dirty="0">
                <a:latin typeface="+mj-lt"/>
              </a:rPr>
              <a:t>в качестве исходного пункта</a:t>
            </a:r>
            <a:r>
              <a:rPr lang="ru-RU" altLang="ru-RU" sz="2800" b="1" i="1" dirty="0" smtClean="0">
                <a:latin typeface="+mj-lt"/>
              </a:rPr>
              <a:t>"</a:t>
            </a:r>
            <a:endParaRPr lang="ru-RU" altLang="ru-RU" sz="2800" b="1" i="1" dirty="0">
              <a:latin typeface="+mj-lt"/>
            </a:endParaRPr>
          </a:p>
          <a:p>
            <a:pPr algn="r" eaLnBrk="1" hangingPunct="1">
              <a:buFontTx/>
              <a:buNone/>
            </a:pPr>
            <a:r>
              <a:rPr lang="ru-RU" altLang="ru-RU" sz="2800" b="1" i="1" dirty="0">
                <a:latin typeface="+mj-lt"/>
              </a:rPr>
              <a:t>                                              </a:t>
            </a:r>
            <a:r>
              <a:rPr lang="ru-RU" altLang="ru-RU" sz="2800" b="1" i="1" err="1">
                <a:latin typeface="+mj-lt"/>
              </a:rPr>
              <a:t>Ф</a:t>
            </a:r>
            <a:r>
              <a:rPr lang="ru-RU" altLang="ru-RU" sz="2800" b="1" i="1" smtClean="0">
                <a:latin typeface="+mj-lt"/>
              </a:rPr>
              <a:t>. Энгельс</a:t>
            </a:r>
            <a:endParaRPr lang="ru-RU" sz="2800" b="1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5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анные 3"/>
          <p:cNvSpPr/>
          <p:nvPr/>
        </p:nvSpPr>
        <p:spPr>
          <a:xfrm>
            <a:off x="107504" y="2797465"/>
            <a:ext cx="3857625" cy="2071687"/>
          </a:xfrm>
          <a:prstGeom prst="flowChartInputOutp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259632" y="527194"/>
            <a:ext cx="65947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Аксиомы</a:t>
            </a: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стереометрии</a:t>
            </a:r>
            <a:endParaRPr lang="ru-RU" sz="5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3965128" y="1940482"/>
            <a:ext cx="507136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4000" b="1" i="1" dirty="0">
                <a:latin typeface="Calibri" panose="020F0502020204030204" pitchFamily="34" charset="0"/>
                <a:cs typeface="Times New Roman" pitchFamily="18" charset="0"/>
              </a:rPr>
              <a:t>А1. Через любые три точки, не лежащие на одной прямой, проходит плоскость, и притом только </a:t>
            </a:r>
            <a:r>
              <a:rPr lang="ru-RU" sz="4000" b="1" i="1" dirty="0" smtClean="0">
                <a:latin typeface="Calibri" panose="020F0502020204030204" pitchFamily="34" charset="0"/>
                <a:cs typeface="Times New Roman" pitchFamily="18" charset="0"/>
              </a:rPr>
              <a:t>одна</a:t>
            </a:r>
            <a:endParaRPr lang="ru-RU" sz="4000" b="1" i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000500"/>
            <a:ext cx="539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4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1571625" y="3929063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643188" y="3357563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786063" y="4286250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00188" y="3357563"/>
            <a:ext cx="423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71750" y="2786063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14625" y="3714750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315612" y="476672"/>
            <a:ext cx="660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Аксиомы</a:t>
            </a:r>
            <a:r>
              <a:rPr lang="ru-RU" sz="5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ru-RU" sz="5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стереометрии</a:t>
            </a:r>
            <a:endParaRPr lang="ru-RU" sz="5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4283968" y="1786205"/>
            <a:ext cx="457085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4000" b="1" i="1" dirty="0">
                <a:latin typeface="Calibri" panose="020F0502020204030204" pitchFamily="34" charset="0"/>
                <a:cs typeface="Times New Roman" pitchFamily="18" charset="0"/>
              </a:rPr>
              <a:t>А2. Если две точки прямой лежат в плоскости, то все точки прямой лежат в этой плоскости</a:t>
            </a:r>
          </a:p>
        </p:txBody>
      </p:sp>
      <p:sp>
        <p:nvSpPr>
          <p:cNvPr id="4" name="Блок-схема: данные 3"/>
          <p:cNvSpPr/>
          <p:nvPr/>
        </p:nvSpPr>
        <p:spPr>
          <a:xfrm>
            <a:off x="285750" y="2678906"/>
            <a:ext cx="3857625" cy="2071687"/>
          </a:xfrm>
          <a:prstGeom prst="flowChartInputOutp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000500"/>
            <a:ext cx="539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4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1571625" y="3929063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643188" y="3357563"/>
            <a:ext cx="142875" cy="1428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00188" y="3357563"/>
            <a:ext cx="423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71750" y="2786063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5609" name="TextBox 10"/>
          <p:cNvSpPr txBox="1">
            <a:spLocks noChangeArrowheads="1"/>
          </p:cNvSpPr>
          <p:nvPr/>
        </p:nvSpPr>
        <p:spPr bwMode="auto">
          <a:xfrm>
            <a:off x="2714625" y="3714750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071563" y="3071813"/>
            <a:ext cx="2286000" cy="12144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348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Геометрия</vt:lpstr>
      <vt:lpstr>Стереометрия</vt:lpstr>
      <vt:lpstr>Слайд 3</vt:lpstr>
      <vt:lpstr>Геометрические                      тела:</vt:lpstr>
      <vt:lpstr>Слайд 5</vt:lpstr>
      <vt:lpstr>    Геометрические                    понятия:</vt:lpstr>
      <vt:lpstr>Аксиома</vt:lpstr>
      <vt:lpstr>Слайд 8</vt:lpstr>
      <vt:lpstr>Слайд 9</vt:lpstr>
      <vt:lpstr>Слайд 10</vt:lpstr>
      <vt:lpstr>Слайд 11</vt:lpstr>
      <vt:lpstr>Слайд 12</vt:lpstr>
      <vt:lpstr>Прочитайте чертеж</vt:lpstr>
      <vt:lpstr>Прочитайте чертеж</vt:lpstr>
      <vt:lpstr>Прочитайте чертеж</vt:lpstr>
      <vt:lpstr>Слайд 16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пользовтель</cp:lastModifiedBy>
  <cp:revision>246</cp:revision>
  <dcterms:created xsi:type="dcterms:W3CDTF">2009-10-11T09:46:34Z</dcterms:created>
  <dcterms:modified xsi:type="dcterms:W3CDTF">2024-09-02T18:01:27Z</dcterms:modified>
</cp:coreProperties>
</file>