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0" r:id="rId2"/>
    <p:sldId id="308" r:id="rId3"/>
    <p:sldId id="290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59" userDrawn="1">
          <p15:clr>
            <a:srgbClr val="A4A3A4"/>
          </p15:clr>
        </p15:guide>
        <p15:guide id="2" pos="5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46A6D"/>
    <a:srgbClr val="64BCE0"/>
    <a:srgbClr val="F06620"/>
    <a:srgbClr val="F38047"/>
    <a:srgbClr val="EE1D23"/>
    <a:srgbClr val="389232"/>
    <a:srgbClr val="21683C"/>
    <a:srgbClr val="E9671D"/>
    <a:srgbClr val="174BA2"/>
    <a:srgbClr val="94D8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732" y="-168"/>
      </p:cViewPr>
      <p:guideLst>
        <p:guide orient="horz" pos="2659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55;&#1050;%202022\&#1075;&#1088;&#1072;&#1092;&#1080;&#1082;&#1080;%20&#1085;&#1086;&#1074;&#1099;&#1077;\ExportTable%2033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55;&#1050;%202022\&#1075;&#1088;&#1072;&#1092;&#1080;&#1082;&#1080;%20&#1085;&#1086;&#1074;&#1099;&#1077;\ExportTable433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55;&#1050;%202022\&#1075;&#1088;&#1072;&#1092;&#1080;&#1082;&#1080;%20&#1085;&#1086;&#1074;&#1099;&#1077;\ExportTable%2033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55;&#1050;%202022\&#1075;&#1088;&#1072;&#1092;&#1080;&#1082;&#1080;%20&#1085;&#1086;&#1074;&#1099;&#1077;\ExportTable43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55;&#1050;%202022\&#1075;&#1088;&#1072;&#1092;&#1080;&#1082;&#1080;%20&#1085;&#1086;&#1074;&#1099;&#1077;\ExportTable%2033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3;&#1055;&#1050;%202022\&#1075;&#1088;&#1072;&#1092;&#1080;&#1082;&#1080;%20&#1085;&#1086;&#1074;&#1099;&#1077;\ExportTable43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1"/>
          <c:order val="0"/>
          <c:tx>
            <c:strRef>
              <c:f>'ExportTable 333'!$B$1</c:f>
              <c:strCache>
                <c:ptCount val="1"/>
                <c:pt idx="0">
                  <c:v>Датчик относительной влажности воздуха,%  </c:v>
                </c:pt>
              </c:strCache>
            </c:strRef>
          </c:tx>
          <c:marker>
            <c:symbol val="none"/>
          </c:marker>
          <c:val>
            <c:numRef>
              <c:f>'ExportTable 333'!$B$2:$B$22</c:f>
              <c:numCache>
                <c:formatCode>General</c:formatCode>
                <c:ptCount val="21"/>
                <c:pt idx="0">
                  <c:v>50.3</c:v>
                </c:pt>
                <c:pt idx="1">
                  <c:v>50.3</c:v>
                </c:pt>
                <c:pt idx="2">
                  <c:v>50.3</c:v>
                </c:pt>
                <c:pt idx="3">
                  <c:v>50.3</c:v>
                </c:pt>
                <c:pt idx="4">
                  <c:v>50.2</c:v>
                </c:pt>
                <c:pt idx="5">
                  <c:v>50.3</c:v>
                </c:pt>
                <c:pt idx="6">
                  <c:v>50.2</c:v>
                </c:pt>
                <c:pt idx="7">
                  <c:v>50.3</c:v>
                </c:pt>
                <c:pt idx="8">
                  <c:v>50.3</c:v>
                </c:pt>
                <c:pt idx="9">
                  <c:v>50.3</c:v>
                </c:pt>
                <c:pt idx="10">
                  <c:v>50.3</c:v>
                </c:pt>
                <c:pt idx="11">
                  <c:v>50.3</c:v>
                </c:pt>
                <c:pt idx="12">
                  <c:v>50.3</c:v>
                </c:pt>
                <c:pt idx="13">
                  <c:v>50.3</c:v>
                </c:pt>
                <c:pt idx="14">
                  <c:v>50.3</c:v>
                </c:pt>
                <c:pt idx="15">
                  <c:v>50.2</c:v>
                </c:pt>
                <c:pt idx="16">
                  <c:v>50.3</c:v>
                </c:pt>
                <c:pt idx="17">
                  <c:v>50.2</c:v>
                </c:pt>
                <c:pt idx="18">
                  <c:v>50.2</c:v>
                </c:pt>
                <c:pt idx="19">
                  <c:v>50.2</c:v>
                </c:pt>
                <c:pt idx="20">
                  <c:v>50.2</c:v>
                </c:pt>
              </c:numCache>
            </c:numRef>
          </c:val>
        </c:ser>
        <c:ser>
          <c:idx val="2"/>
          <c:order val="1"/>
          <c:tx>
            <c:strRef>
              <c:f>'ExportTable 333'!$C$1</c:f>
              <c:strCache>
                <c:ptCount val="1"/>
                <c:pt idx="0">
                  <c:v>Датчик освещенности, лк</c:v>
                </c:pt>
              </c:strCache>
            </c:strRef>
          </c:tx>
          <c:marker>
            <c:symbol val="none"/>
          </c:marker>
          <c:val>
            <c:numRef>
              <c:f>'ExportTable 333'!$C$2:$C$22</c:f>
              <c:numCache>
                <c:formatCode>General</c:formatCode>
                <c:ptCount val="21"/>
                <c:pt idx="0">
                  <c:v>362.9</c:v>
                </c:pt>
                <c:pt idx="1">
                  <c:v>361.4</c:v>
                </c:pt>
                <c:pt idx="2">
                  <c:v>361.4</c:v>
                </c:pt>
                <c:pt idx="3">
                  <c:v>360</c:v>
                </c:pt>
                <c:pt idx="4">
                  <c:v>360</c:v>
                </c:pt>
                <c:pt idx="5">
                  <c:v>360</c:v>
                </c:pt>
                <c:pt idx="6">
                  <c:v>360</c:v>
                </c:pt>
                <c:pt idx="7">
                  <c:v>358.6</c:v>
                </c:pt>
                <c:pt idx="8">
                  <c:v>358.6</c:v>
                </c:pt>
                <c:pt idx="9">
                  <c:v>358.6</c:v>
                </c:pt>
                <c:pt idx="10">
                  <c:v>358.6</c:v>
                </c:pt>
                <c:pt idx="11">
                  <c:v>357.1</c:v>
                </c:pt>
                <c:pt idx="12">
                  <c:v>358.6</c:v>
                </c:pt>
                <c:pt idx="13">
                  <c:v>357.1</c:v>
                </c:pt>
                <c:pt idx="14">
                  <c:v>357.1</c:v>
                </c:pt>
                <c:pt idx="15">
                  <c:v>358.6</c:v>
                </c:pt>
                <c:pt idx="16">
                  <c:v>358.6</c:v>
                </c:pt>
                <c:pt idx="17">
                  <c:v>357.1</c:v>
                </c:pt>
                <c:pt idx="18">
                  <c:v>357.1</c:v>
                </c:pt>
                <c:pt idx="19">
                  <c:v>357.1</c:v>
                </c:pt>
                <c:pt idx="20">
                  <c:v>357.1</c:v>
                </c:pt>
              </c:numCache>
            </c:numRef>
          </c:val>
        </c:ser>
        <c:ser>
          <c:idx val="3"/>
          <c:order val="2"/>
          <c:tx>
            <c:strRef>
              <c:f>'ExportTable 333'!$D$1</c:f>
              <c:strCache>
                <c:ptCount val="1"/>
                <c:pt idx="0">
                  <c:v>Датчик температуры воздуха, С </c:v>
                </c:pt>
              </c:strCache>
            </c:strRef>
          </c:tx>
          <c:marker>
            <c:symbol val="none"/>
          </c:marker>
          <c:val>
            <c:numRef>
              <c:f>'ExportTable 333'!$D$2:$D$22</c:f>
              <c:numCache>
                <c:formatCode>General</c:formatCode>
                <c:ptCount val="21"/>
                <c:pt idx="0">
                  <c:v>23.7</c:v>
                </c:pt>
                <c:pt idx="1">
                  <c:v>23.6</c:v>
                </c:pt>
                <c:pt idx="2">
                  <c:v>23.7</c:v>
                </c:pt>
                <c:pt idx="3">
                  <c:v>23.7</c:v>
                </c:pt>
                <c:pt idx="4">
                  <c:v>23.7</c:v>
                </c:pt>
                <c:pt idx="5">
                  <c:v>23.7</c:v>
                </c:pt>
                <c:pt idx="6">
                  <c:v>23.7</c:v>
                </c:pt>
                <c:pt idx="7">
                  <c:v>23.7</c:v>
                </c:pt>
                <c:pt idx="8">
                  <c:v>23.7</c:v>
                </c:pt>
                <c:pt idx="9">
                  <c:v>23.7</c:v>
                </c:pt>
                <c:pt idx="10">
                  <c:v>23.7</c:v>
                </c:pt>
                <c:pt idx="11">
                  <c:v>23.7</c:v>
                </c:pt>
                <c:pt idx="12">
                  <c:v>23.7</c:v>
                </c:pt>
                <c:pt idx="13">
                  <c:v>23.7</c:v>
                </c:pt>
                <c:pt idx="14">
                  <c:v>23.7</c:v>
                </c:pt>
                <c:pt idx="15">
                  <c:v>23.7</c:v>
                </c:pt>
                <c:pt idx="16">
                  <c:v>23.7</c:v>
                </c:pt>
                <c:pt idx="17">
                  <c:v>23.7</c:v>
                </c:pt>
                <c:pt idx="18">
                  <c:v>23.7</c:v>
                </c:pt>
                <c:pt idx="19">
                  <c:v>23.7</c:v>
                </c:pt>
                <c:pt idx="20">
                  <c:v>23.7</c:v>
                </c:pt>
              </c:numCache>
            </c:numRef>
          </c:val>
        </c:ser>
        <c:marker val="1"/>
        <c:axId val="220961024"/>
        <c:axId val="220962816"/>
      </c:lineChart>
      <c:catAx>
        <c:axId val="220961024"/>
        <c:scaling>
          <c:orientation val="minMax"/>
        </c:scaling>
        <c:axPos val="b"/>
        <c:tickLblPos val="nextTo"/>
        <c:crossAx val="220962816"/>
        <c:crosses val="autoZero"/>
        <c:auto val="1"/>
        <c:lblAlgn val="ctr"/>
        <c:lblOffset val="100"/>
      </c:catAx>
      <c:valAx>
        <c:axId val="220962816"/>
        <c:scaling>
          <c:orientation val="minMax"/>
        </c:scaling>
        <c:axPos val="l"/>
        <c:majorGridlines/>
        <c:numFmt formatCode="General" sourceLinked="1"/>
        <c:tickLblPos val="nextTo"/>
        <c:crossAx val="2209610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1017869341675153E-2"/>
          <c:y val="3.1252953516401845E-2"/>
          <c:w val="0.5582515370510196"/>
          <c:h val="0.8682648864534348"/>
        </c:manualLayout>
      </c:layout>
      <c:lineChart>
        <c:grouping val="standard"/>
        <c:ser>
          <c:idx val="1"/>
          <c:order val="0"/>
          <c:tx>
            <c:strRef>
              <c:f>ExportTable433!$B$1</c:f>
              <c:strCache>
                <c:ptCount val="1"/>
                <c:pt idx="0">
                  <c:v>Датчик относительной влажности воздуха, %</c:v>
                </c:pt>
              </c:strCache>
            </c:strRef>
          </c:tx>
          <c:marker>
            <c:symbol val="none"/>
          </c:marker>
          <c:val>
            <c:numRef>
              <c:f>ExportTable433!$B$2:$B$22</c:f>
              <c:numCache>
                <c:formatCode>General</c:formatCode>
                <c:ptCount val="21"/>
                <c:pt idx="0">
                  <c:v>47.5</c:v>
                </c:pt>
                <c:pt idx="1">
                  <c:v>47.5</c:v>
                </c:pt>
                <c:pt idx="2">
                  <c:v>47.5</c:v>
                </c:pt>
                <c:pt idx="3">
                  <c:v>47.5</c:v>
                </c:pt>
                <c:pt idx="4">
                  <c:v>47.5</c:v>
                </c:pt>
                <c:pt idx="5">
                  <c:v>47.5</c:v>
                </c:pt>
                <c:pt idx="6">
                  <c:v>47.5</c:v>
                </c:pt>
                <c:pt idx="7">
                  <c:v>47.5</c:v>
                </c:pt>
                <c:pt idx="8">
                  <c:v>47.4</c:v>
                </c:pt>
                <c:pt idx="9">
                  <c:v>47.5</c:v>
                </c:pt>
                <c:pt idx="10">
                  <c:v>47.5</c:v>
                </c:pt>
                <c:pt idx="11">
                  <c:v>47.4</c:v>
                </c:pt>
                <c:pt idx="12">
                  <c:v>47.4</c:v>
                </c:pt>
                <c:pt idx="13">
                  <c:v>47.3</c:v>
                </c:pt>
                <c:pt idx="14">
                  <c:v>47.4</c:v>
                </c:pt>
                <c:pt idx="15">
                  <c:v>47.4</c:v>
                </c:pt>
                <c:pt idx="16">
                  <c:v>47.3</c:v>
                </c:pt>
                <c:pt idx="17">
                  <c:v>47.4</c:v>
                </c:pt>
                <c:pt idx="18">
                  <c:v>47.4</c:v>
                </c:pt>
                <c:pt idx="19">
                  <c:v>47.3</c:v>
                </c:pt>
                <c:pt idx="20">
                  <c:v>47.3</c:v>
                </c:pt>
              </c:numCache>
            </c:numRef>
          </c:val>
        </c:ser>
        <c:ser>
          <c:idx val="2"/>
          <c:order val="1"/>
          <c:tx>
            <c:strRef>
              <c:f>ExportTable433!$C$1</c:f>
              <c:strCache>
                <c:ptCount val="1"/>
                <c:pt idx="0">
                  <c:v>Датчик освещенности, лк</c:v>
                </c:pt>
              </c:strCache>
            </c:strRef>
          </c:tx>
          <c:marker>
            <c:symbol val="none"/>
          </c:marker>
          <c:val>
            <c:numRef>
              <c:f>ExportTable433!$C$2:$C$22</c:f>
              <c:numCache>
                <c:formatCode>General</c:formatCode>
                <c:ptCount val="21"/>
                <c:pt idx="0">
                  <c:v>440.6</c:v>
                </c:pt>
                <c:pt idx="1">
                  <c:v>443.5</c:v>
                </c:pt>
                <c:pt idx="2">
                  <c:v>446.4</c:v>
                </c:pt>
                <c:pt idx="3">
                  <c:v>455</c:v>
                </c:pt>
                <c:pt idx="4">
                  <c:v>455</c:v>
                </c:pt>
                <c:pt idx="5">
                  <c:v>455</c:v>
                </c:pt>
                <c:pt idx="6">
                  <c:v>449.3</c:v>
                </c:pt>
                <c:pt idx="7">
                  <c:v>452.2</c:v>
                </c:pt>
                <c:pt idx="8">
                  <c:v>457.9</c:v>
                </c:pt>
                <c:pt idx="9">
                  <c:v>466.6</c:v>
                </c:pt>
                <c:pt idx="10">
                  <c:v>469.4</c:v>
                </c:pt>
                <c:pt idx="11">
                  <c:v>469.4</c:v>
                </c:pt>
                <c:pt idx="12">
                  <c:v>475.2</c:v>
                </c:pt>
                <c:pt idx="13">
                  <c:v>481</c:v>
                </c:pt>
                <c:pt idx="14">
                  <c:v>498.2</c:v>
                </c:pt>
                <c:pt idx="15">
                  <c:v>506.9</c:v>
                </c:pt>
                <c:pt idx="16">
                  <c:v>512.6</c:v>
                </c:pt>
                <c:pt idx="17">
                  <c:v>521.29999999999995</c:v>
                </c:pt>
                <c:pt idx="18">
                  <c:v>544.29999999999995</c:v>
                </c:pt>
                <c:pt idx="19">
                  <c:v>550.1</c:v>
                </c:pt>
                <c:pt idx="20">
                  <c:v>561.6</c:v>
                </c:pt>
              </c:numCache>
            </c:numRef>
          </c:val>
        </c:ser>
        <c:ser>
          <c:idx val="3"/>
          <c:order val="2"/>
          <c:tx>
            <c:strRef>
              <c:f>ExportTable433!$D$1</c:f>
              <c:strCache>
                <c:ptCount val="1"/>
                <c:pt idx="0">
                  <c:v>Датчик температуры воздуха, градус по Цельсии  </c:v>
                </c:pt>
              </c:strCache>
            </c:strRef>
          </c:tx>
          <c:marker>
            <c:symbol val="none"/>
          </c:marker>
          <c:val>
            <c:numRef>
              <c:f>ExportTable433!$D$2:$D$22</c:f>
              <c:numCache>
                <c:formatCode>General</c:formatCode>
                <c:ptCount val="21"/>
                <c:pt idx="0">
                  <c:v>27.6</c:v>
                </c:pt>
                <c:pt idx="1">
                  <c:v>27.5</c:v>
                </c:pt>
                <c:pt idx="2">
                  <c:v>27.6</c:v>
                </c:pt>
                <c:pt idx="3">
                  <c:v>27.6</c:v>
                </c:pt>
                <c:pt idx="4">
                  <c:v>27.6</c:v>
                </c:pt>
                <c:pt idx="5">
                  <c:v>27.6</c:v>
                </c:pt>
                <c:pt idx="6">
                  <c:v>27.6</c:v>
                </c:pt>
                <c:pt idx="7">
                  <c:v>27.6</c:v>
                </c:pt>
                <c:pt idx="8">
                  <c:v>27.6</c:v>
                </c:pt>
                <c:pt idx="9">
                  <c:v>27.6</c:v>
                </c:pt>
                <c:pt idx="10">
                  <c:v>27.6</c:v>
                </c:pt>
                <c:pt idx="11">
                  <c:v>27.6</c:v>
                </c:pt>
                <c:pt idx="12">
                  <c:v>27.6</c:v>
                </c:pt>
                <c:pt idx="13">
                  <c:v>27.6</c:v>
                </c:pt>
                <c:pt idx="14">
                  <c:v>27.6</c:v>
                </c:pt>
                <c:pt idx="15">
                  <c:v>27.6</c:v>
                </c:pt>
                <c:pt idx="16">
                  <c:v>27.6</c:v>
                </c:pt>
                <c:pt idx="17">
                  <c:v>27.6</c:v>
                </c:pt>
                <c:pt idx="18">
                  <c:v>27.6</c:v>
                </c:pt>
                <c:pt idx="19">
                  <c:v>27.6</c:v>
                </c:pt>
                <c:pt idx="20">
                  <c:v>27.6</c:v>
                </c:pt>
              </c:numCache>
            </c:numRef>
          </c:val>
        </c:ser>
        <c:marker val="1"/>
        <c:axId val="199788032"/>
        <c:axId val="199789568"/>
      </c:lineChart>
      <c:catAx>
        <c:axId val="199788032"/>
        <c:scaling>
          <c:orientation val="minMax"/>
        </c:scaling>
        <c:axPos val="b"/>
        <c:tickLblPos val="nextTo"/>
        <c:crossAx val="199789568"/>
        <c:crosses val="autoZero"/>
        <c:auto val="1"/>
        <c:lblAlgn val="ctr"/>
        <c:lblOffset val="100"/>
      </c:catAx>
      <c:valAx>
        <c:axId val="199789568"/>
        <c:scaling>
          <c:orientation val="minMax"/>
        </c:scaling>
        <c:axPos val="l"/>
        <c:majorGridlines/>
        <c:numFmt formatCode="General" sourceLinked="1"/>
        <c:tickLblPos val="nextTo"/>
        <c:crossAx val="19978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61799948159172"/>
          <c:y val="0.27524975695132603"/>
          <c:w val="0.34138200051841089"/>
          <c:h val="0.72349488485358604"/>
        </c:manualLayout>
      </c:layout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1"/>
          <c:order val="0"/>
          <c:tx>
            <c:strRef>
              <c:f>'ExportTable 333'!$B$1</c:f>
              <c:strCache>
                <c:ptCount val="1"/>
                <c:pt idx="0">
                  <c:v>Датчик относительной влажности воздуха,%  </c:v>
                </c:pt>
              </c:strCache>
            </c:strRef>
          </c:tx>
          <c:marker>
            <c:symbol val="none"/>
          </c:marker>
          <c:val>
            <c:numRef>
              <c:f>'ExportTable 333'!$B$2:$B$22</c:f>
              <c:numCache>
                <c:formatCode>General</c:formatCode>
                <c:ptCount val="21"/>
                <c:pt idx="0">
                  <c:v>50.3</c:v>
                </c:pt>
                <c:pt idx="1">
                  <c:v>50.3</c:v>
                </c:pt>
                <c:pt idx="2">
                  <c:v>50.3</c:v>
                </c:pt>
                <c:pt idx="3">
                  <c:v>50.3</c:v>
                </c:pt>
                <c:pt idx="4">
                  <c:v>50.2</c:v>
                </c:pt>
                <c:pt idx="5">
                  <c:v>50.3</c:v>
                </c:pt>
                <c:pt idx="6">
                  <c:v>50.2</c:v>
                </c:pt>
                <c:pt idx="7">
                  <c:v>50.3</c:v>
                </c:pt>
                <c:pt idx="8">
                  <c:v>50.3</c:v>
                </c:pt>
                <c:pt idx="9">
                  <c:v>50.3</c:v>
                </c:pt>
                <c:pt idx="10">
                  <c:v>50.3</c:v>
                </c:pt>
                <c:pt idx="11">
                  <c:v>50.3</c:v>
                </c:pt>
                <c:pt idx="12">
                  <c:v>50.3</c:v>
                </c:pt>
                <c:pt idx="13">
                  <c:v>50.3</c:v>
                </c:pt>
                <c:pt idx="14">
                  <c:v>50.3</c:v>
                </c:pt>
                <c:pt idx="15">
                  <c:v>50.2</c:v>
                </c:pt>
                <c:pt idx="16">
                  <c:v>50.3</c:v>
                </c:pt>
                <c:pt idx="17">
                  <c:v>50.2</c:v>
                </c:pt>
                <c:pt idx="18">
                  <c:v>50.2</c:v>
                </c:pt>
                <c:pt idx="19">
                  <c:v>50.2</c:v>
                </c:pt>
                <c:pt idx="20">
                  <c:v>50.2</c:v>
                </c:pt>
              </c:numCache>
            </c:numRef>
          </c:val>
        </c:ser>
        <c:ser>
          <c:idx val="2"/>
          <c:order val="1"/>
          <c:tx>
            <c:strRef>
              <c:f>'ExportTable 333'!$C$1</c:f>
              <c:strCache>
                <c:ptCount val="1"/>
                <c:pt idx="0">
                  <c:v>Датчик освещенности, лк</c:v>
                </c:pt>
              </c:strCache>
            </c:strRef>
          </c:tx>
          <c:marker>
            <c:symbol val="none"/>
          </c:marker>
          <c:val>
            <c:numRef>
              <c:f>'ExportTable 333'!$C$2:$C$22</c:f>
              <c:numCache>
                <c:formatCode>General</c:formatCode>
                <c:ptCount val="21"/>
                <c:pt idx="0">
                  <c:v>362.9</c:v>
                </c:pt>
                <c:pt idx="1">
                  <c:v>361.4</c:v>
                </c:pt>
                <c:pt idx="2">
                  <c:v>361.4</c:v>
                </c:pt>
                <c:pt idx="3">
                  <c:v>360</c:v>
                </c:pt>
                <c:pt idx="4">
                  <c:v>360</c:v>
                </c:pt>
                <c:pt idx="5">
                  <c:v>360</c:v>
                </c:pt>
                <c:pt idx="6">
                  <c:v>360</c:v>
                </c:pt>
                <c:pt idx="7">
                  <c:v>358.6</c:v>
                </c:pt>
                <c:pt idx="8">
                  <c:v>358.6</c:v>
                </c:pt>
                <c:pt idx="9">
                  <c:v>358.6</c:v>
                </c:pt>
                <c:pt idx="10">
                  <c:v>358.6</c:v>
                </c:pt>
                <c:pt idx="11">
                  <c:v>357.1</c:v>
                </c:pt>
                <c:pt idx="12">
                  <c:v>358.6</c:v>
                </c:pt>
                <c:pt idx="13">
                  <c:v>357.1</c:v>
                </c:pt>
                <c:pt idx="14">
                  <c:v>357.1</c:v>
                </c:pt>
                <c:pt idx="15">
                  <c:v>358.6</c:v>
                </c:pt>
                <c:pt idx="16">
                  <c:v>358.6</c:v>
                </c:pt>
                <c:pt idx="17">
                  <c:v>357.1</c:v>
                </c:pt>
                <c:pt idx="18">
                  <c:v>357.1</c:v>
                </c:pt>
                <c:pt idx="19">
                  <c:v>357.1</c:v>
                </c:pt>
                <c:pt idx="20">
                  <c:v>357.1</c:v>
                </c:pt>
              </c:numCache>
            </c:numRef>
          </c:val>
        </c:ser>
        <c:ser>
          <c:idx val="3"/>
          <c:order val="2"/>
          <c:tx>
            <c:strRef>
              <c:f>'ExportTable 333'!$D$1</c:f>
              <c:strCache>
                <c:ptCount val="1"/>
                <c:pt idx="0">
                  <c:v>Датчик температуры воздуха, С </c:v>
                </c:pt>
              </c:strCache>
            </c:strRef>
          </c:tx>
          <c:marker>
            <c:symbol val="none"/>
          </c:marker>
          <c:val>
            <c:numRef>
              <c:f>'ExportTable 333'!$D$2:$D$22</c:f>
              <c:numCache>
                <c:formatCode>General</c:formatCode>
                <c:ptCount val="21"/>
                <c:pt idx="0">
                  <c:v>23.7</c:v>
                </c:pt>
                <c:pt idx="1">
                  <c:v>23.6</c:v>
                </c:pt>
                <c:pt idx="2">
                  <c:v>23.7</c:v>
                </c:pt>
                <c:pt idx="3">
                  <c:v>23.7</c:v>
                </c:pt>
                <c:pt idx="4">
                  <c:v>23.7</c:v>
                </c:pt>
                <c:pt idx="5">
                  <c:v>23.7</c:v>
                </c:pt>
                <c:pt idx="6">
                  <c:v>23.7</c:v>
                </c:pt>
                <c:pt idx="7">
                  <c:v>23.7</c:v>
                </c:pt>
                <c:pt idx="8">
                  <c:v>23.7</c:v>
                </c:pt>
                <c:pt idx="9">
                  <c:v>23.7</c:v>
                </c:pt>
                <c:pt idx="10">
                  <c:v>23.7</c:v>
                </c:pt>
                <c:pt idx="11">
                  <c:v>23.7</c:v>
                </c:pt>
                <c:pt idx="12">
                  <c:v>23.7</c:v>
                </c:pt>
                <c:pt idx="13">
                  <c:v>23.7</c:v>
                </c:pt>
                <c:pt idx="14">
                  <c:v>23.7</c:v>
                </c:pt>
                <c:pt idx="15">
                  <c:v>23.7</c:v>
                </c:pt>
                <c:pt idx="16">
                  <c:v>23.7</c:v>
                </c:pt>
                <c:pt idx="17">
                  <c:v>23.7</c:v>
                </c:pt>
                <c:pt idx="18">
                  <c:v>23.7</c:v>
                </c:pt>
                <c:pt idx="19">
                  <c:v>23.7</c:v>
                </c:pt>
                <c:pt idx="20">
                  <c:v>23.7</c:v>
                </c:pt>
              </c:numCache>
            </c:numRef>
          </c:val>
        </c:ser>
        <c:marker val="1"/>
        <c:axId val="274838272"/>
        <c:axId val="274839808"/>
      </c:lineChart>
      <c:catAx>
        <c:axId val="274838272"/>
        <c:scaling>
          <c:orientation val="minMax"/>
        </c:scaling>
        <c:axPos val="b"/>
        <c:tickLblPos val="nextTo"/>
        <c:crossAx val="274839808"/>
        <c:crosses val="autoZero"/>
        <c:auto val="1"/>
        <c:lblAlgn val="ctr"/>
        <c:lblOffset val="100"/>
      </c:catAx>
      <c:valAx>
        <c:axId val="274839808"/>
        <c:scaling>
          <c:orientation val="minMax"/>
        </c:scaling>
        <c:axPos val="l"/>
        <c:majorGridlines/>
        <c:numFmt formatCode="General" sourceLinked="1"/>
        <c:tickLblPos val="nextTo"/>
        <c:crossAx val="2748382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0026345613288419E-2"/>
          <c:y val="3.5248795434864692E-2"/>
          <c:w val="0.5582515370510196"/>
          <c:h val="0.86826488645343503"/>
        </c:manualLayout>
      </c:layout>
      <c:lineChart>
        <c:grouping val="standard"/>
        <c:ser>
          <c:idx val="1"/>
          <c:order val="0"/>
          <c:tx>
            <c:strRef>
              <c:f>ExportTable433!$B$1</c:f>
              <c:strCache>
                <c:ptCount val="1"/>
                <c:pt idx="0">
                  <c:v>Датчик относительной влажности воздуха, %</c:v>
                </c:pt>
              </c:strCache>
            </c:strRef>
          </c:tx>
          <c:marker>
            <c:symbol val="none"/>
          </c:marker>
          <c:val>
            <c:numRef>
              <c:f>ExportTable433!$B$2:$B$22</c:f>
              <c:numCache>
                <c:formatCode>General</c:formatCode>
                <c:ptCount val="21"/>
                <c:pt idx="0">
                  <c:v>47.5</c:v>
                </c:pt>
                <c:pt idx="1">
                  <c:v>47.5</c:v>
                </c:pt>
                <c:pt idx="2">
                  <c:v>47.5</c:v>
                </c:pt>
                <c:pt idx="3">
                  <c:v>47.5</c:v>
                </c:pt>
                <c:pt idx="4">
                  <c:v>47.5</c:v>
                </c:pt>
                <c:pt idx="5">
                  <c:v>47.5</c:v>
                </c:pt>
                <c:pt idx="6">
                  <c:v>47.5</c:v>
                </c:pt>
                <c:pt idx="7">
                  <c:v>47.5</c:v>
                </c:pt>
                <c:pt idx="8">
                  <c:v>47.4</c:v>
                </c:pt>
                <c:pt idx="9">
                  <c:v>47.5</c:v>
                </c:pt>
                <c:pt idx="10">
                  <c:v>47.5</c:v>
                </c:pt>
                <c:pt idx="11">
                  <c:v>47.4</c:v>
                </c:pt>
                <c:pt idx="12">
                  <c:v>47.4</c:v>
                </c:pt>
                <c:pt idx="13">
                  <c:v>47.3</c:v>
                </c:pt>
                <c:pt idx="14">
                  <c:v>47.4</c:v>
                </c:pt>
                <c:pt idx="15">
                  <c:v>47.4</c:v>
                </c:pt>
                <c:pt idx="16">
                  <c:v>47.3</c:v>
                </c:pt>
                <c:pt idx="17">
                  <c:v>47.4</c:v>
                </c:pt>
                <c:pt idx="18">
                  <c:v>47.4</c:v>
                </c:pt>
                <c:pt idx="19">
                  <c:v>47.3</c:v>
                </c:pt>
                <c:pt idx="20">
                  <c:v>47.3</c:v>
                </c:pt>
              </c:numCache>
            </c:numRef>
          </c:val>
        </c:ser>
        <c:ser>
          <c:idx val="2"/>
          <c:order val="1"/>
          <c:tx>
            <c:strRef>
              <c:f>ExportTable433!$C$1</c:f>
              <c:strCache>
                <c:ptCount val="1"/>
                <c:pt idx="0">
                  <c:v>Датчик освещенности, лк</c:v>
                </c:pt>
              </c:strCache>
            </c:strRef>
          </c:tx>
          <c:marker>
            <c:symbol val="none"/>
          </c:marker>
          <c:val>
            <c:numRef>
              <c:f>ExportTable433!$C$2:$C$22</c:f>
              <c:numCache>
                <c:formatCode>General</c:formatCode>
                <c:ptCount val="21"/>
                <c:pt idx="0">
                  <c:v>440.6</c:v>
                </c:pt>
                <c:pt idx="1">
                  <c:v>443.5</c:v>
                </c:pt>
                <c:pt idx="2">
                  <c:v>446.4</c:v>
                </c:pt>
                <c:pt idx="3">
                  <c:v>455</c:v>
                </c:pt>
                <c:pt idx="4">
                  <c:v>455</c:v>
                </c:pt>
                <c:pt idx="5">
                  <c:v>455</c:v>
                </c:pt>
                <c:pt idx="6">
                  <c:v>449.3</c:v>
                </c:pt>
                <c:pt idx="7">
                  <c:v>452.2</c:v>
                </c:pt>
                <c:pt idx="8">
                  <c:v>457.9</c:v>
                </c:pt>
                <c:pt idx="9">
                  <c:v>466.6</c:v>
                </c:pt>
                <c:pt idx="10">
                  <c:v>469.4</c:v>
                </c:pt>
                <c:pt idx="11">
                  <c:v>469.4</c:v>
                </c:pt>
                <c:pt idx="12">
                  <c:v>475.2</c:v>
                </c:pt>
                <c:pt idx="13">
                  <c:v>481</c:v>
                </c:pt>
                <c:pt idx="14">
                  <c:v>498.2</c:v>
                </c:pt>
                <c:pt idx="15">
                  <c:v>506.9</c:v>
                </c:pt>
                <c:pt idx="16">
                  <c:v>512.6</c:v>
                </c:pt>
                <c:pt idx="17">
                  <c:v>521.29999999999995</c:v>
                </c:pt>
                <c:pt idx="18">
                  <c:v>544.29999999999995</c:v>
                </c:pt>
                <c:pt idx="19">
                  <c:v>550.1</c:v>
                </c:pt>
                <c:pt idx="20">
                  <c:v>561.6</c:v>
                </c:pt>
              </c:numCache>
            </c:numRef>
          </c:val>
        </c:ser>
        <c:ser>
          <c:idx val="3"/>
          <c:order val="2"/>
          <c:tx>
            <c:strRef>
              <c:f>ExportTable433!$D$1</c:f>
              <c:strCache>
                <c:ptCount val="1"/>
                <c:pt idx="0">
                  <c:v>Датчик температуры воздуха, градус по Цельсии  </c:v>
                </c:pt>
              </c:strCache>
            </c:strRef>
          </c:tx>
          <c:marker>
            <c:symbol val="none"/>
          </c:marker>
          <c:val>
            <c:numRef>
              <c:f>ExportTable433!$D$2:$D$22</c:f>
              <c:numCache>
                <c:formatCode>General</c:formatCode>
                <c:ptCount val="21"/>
                <c:pt idx="0">
                  <c:v>27.6</c:v>
                </c:pt>
                <c:pt idx="1">
                  <c:v>27.5</c:v>
                </c:pt>
                <c:pt idx="2">
                  <c:v>27.6</c:v>
                </c:pt>
                <c:pt idx="3">
                  <c:v>27.6</c:v>
                </c:pt>
                <c:pt idx="4">
                  <c:v>27.6</c:v>
                </c:pt>
                <c:pt idx="5">
                  <c:v>27.6</c:v>
                </c:pt>
                <c:pt idx="6">
                  <c:v>27.6</c:v>
                </c:pt>
                <c:pt idx="7">
                  <c:v>27.6</c:v>
                </c:pt>
                <c:pt idx="8">
                  <c:v>27.6</c:v>
                </c:pt>
                <c:pt idx="9">
                  <c:v>27.6</c:v>
                </c:pt>
                <c:pt idx="10">
                  <c:v>27.6</c:v>
                </c:pt>
                <c:pt idx="11">
                  <c:v>27.6</c:v>
                </c:pt>
                <c:pt idx="12">
                  <c:v>27.6</c:v>
                </c:pt>
                <c:pt idx="13">
                  <c:v>27.6</c:v>
                </c:pt>
                <c:pt idx="14">
                  <c:v>27.6</c:v>
                </c:pt>
                <c:pt idx="15">
                  <c:v>27.6</c:v>
                </c:pt>
                <c:pt idx="16">
                  <c:v>27.6</c:v>
                </c:pt>
                <c:pt idx="17">
                  <c:v>27.6</c:v>
                </c:pt>
                <c:pt idx="18">
                  <c:v>27.6</c:v>
                </c:pt>
                <c:pt idx="19">
                  <c:v>27.6</c:v>
                </c:pt>
                <c:pt idx="20">
                  <c:v>27.6</c:v>
                </c:pt>
              </c:numCache>
            </c:numRef>
          </c:val>
        </c:ser>
        <c:marker val="1"/>
        <c:axId val="274865152"/>
        <c:axId val="274866944"/>
      </c:lineChart>
      <c:catAx>
        <c:axId val="274865152"/>
        <c:scaling>
          <c:orientation val="minMax"/>
        </c:scaling>
        <c:axPos val="b"/>
        <c:tickLblPos val="nextTo"/>
        <c:crossAx val="274866944"/>
        <c:crosses val="autoZero"/>
        <c:auto val="1"/>
        <c:lblAlgn val="ctr"/>
        <c:lblOffset val="100"/>
      </c:catAx>
      <c:valAx>
        <c:axId val="274866944"/>
        <c:scaling>
          <c:orientation val="minMax"/>
        </c:scaling>
        <c:axPos val="l"/>
        <c:majorGridlines/>
        <c:numFmt formatCode="General" sourceLinked="1"/>
        <c:tickLblPos val="nextTo"/>
        <c:crossAx val="27486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61800359999734"/>
          <c:y val="0.17716592444280121"/>
          <c:w val="0.341382000518411"/>
          <c:h val="0.72349488485358626"/>
        </c:manualLayout>
      </c:layout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1"/>
          <c:order val="0"/>
          <c:tx>
            <c:strRef>
              <c:f>'ExportTable 333'!$B$1</c:f>
              <c:strCache>
                <c:ptCount val="1"/>
                <c:pt idx="0">
                  <c:v>Датчик относительной влажности воздуха,%  </c:v>
                </c:pt>
              </c:strCache>
            </c:strRef>
          </c:tx>
          <c:marker>
            <c:symbol val="none"/>
          </c:marker>
          <c:val>
            <c:numRef>
              <c:f>'ExportTable 333'!$B$2:$B$22</c:f>
              <c:numCache>
                <c:formatCode>General</c:formatCode>
                <c:ptCount val="21"/>
                <c:pt idx="0">
                  <c:v>50.3</c:v>
                </c:pt>
                <c:pt idx="1">
                  <c:v>50.3</c:v>
                </c:pt>
                <c:pt idx="2">
                  <c:v>50.3</c:v>
                </c:pt>
                <c:pt idx="3">
                  <c:v>50.3</c:v>
                </c:pt>
                <c:pt idx="4">
                  <c:v>50.2</c:v>
                </c:pt>
                <c:pt idx="5">
                  <c:v>50.3</c:v>
                </c:pt>
                <c:pt idx="6">
                  <c:v>50.2</c:v>
                </c:pt>
                <c:pt idx="7">
                  <c:v>50.3</c:v>
                </c:pt>
                <c:pt idx="8">
                  <c:v>50.3</c:v>
                </c:pt>
                <c:pt idx="9">
                  <c:v>50.3</c:v>
                </c:pt>
                <c:pt idx="10">
                  <c:v>50.3</c:v>
                </c:pt>
                <c:pt idx="11">
                  <c:v>50.3</c:v>
                </c:pt>
                <c:pt idx="12">
                  <c:v>50.3</c:v>
                </c:pt>
                <c:pt idx="13">
                  <c:v>50.3</c:v>
                </c:pt>
                <c:pt idx="14">
                  <c:v>50.3</c:v>
                </c:pt>
                <c:pt idx="15">
                  <c:v>50.2</c:v>
                </c:pt>
                <c:pt idx="16">
                  <c:v>50.3</c:v>
                </c:pt>
                <c:pt idx="17">
                  <c:v>50.2</c:v>
                </c:pt>
                <c:pt idx="18">
                  <c:v>50.2</c:v>
                </c:pt>
                <c:pt idx="19">
                  <c:v>50.2</c:v>
                </c:pt>
                <c:pt idx="20">
                  <c:v>50.2</c:v>
                </c:pt>
              </c:numCache>
            </c:numRef>
          </c:val>
        </c:ser>
        <c:ser>
          <c:idx val="2"/>
          <c:order val="1"/>
          <c:tx>
            <c:strRef>
              <c:f>'ExportTable 333'!$C$1</c:f>
              <c:strCache>
                <c:ptCount val="1"/>
                <c:pt idx="0">
                  <c:v>Датчик освещенности, лк</c:v>
                </c:pt>
              </c:strCache>
            </c:strRef>
          </c:tx>
          <c:marker>
            <c:symbol val="none"/>
          </c:marker>
          <c:val>
            <c:numRef>
              <c:f>'ExportTable 333'!$C$2:$C$22</c:f>
              <c:numCache>
                <c:formatCode>General</c:formatCode>
                <c:ptCount val="21"/>
                <c:pt idx="0">
                  <c:v>362.9</c:v>
                </c:pt>
                <c:pt idx="1">
                  <c:v>361.4</c:v>
                </c:pt>
                <c:pt idx="2">
                  <c:v>361.4</c:v>
                </c:pt>
                <c:pt idx="3">
                  <c:v>360</c:v>
                </c:pt>
                <c:pt idx="4">
                  <c:v>360</c:v>
                </c:pt>
                <c:pt idx="5">
                  <c:v>360</c:v>
                </c:pt>
                <c:pt idx="6">
                  <c:v>360</c:v>
                </c:pt>
                <c:pt idx="7">
                  <c:v>358.6</c:v>
                </c:pt>
                <c:pt idx="8">
                  <c:v>358.6</c:v>
                </c:pt>
                <c:pt idx="9">
                  <c:v>358.6</c:v>
                </c:pt>
                <c:pt idx="10">
                  <c:v>358.6</c:v>
                </c:pt>
                <c:pt idx="11">
                  <c:v>357.1</c:v>
                </c:pt>
                <c:pt idx="12">
                  <c:v>358.6</c:v>
                </c:pt>
                <c:pt idx="13">
                  <c:v>357.1</c:v>
                </c:pt>
                <c:pt idx="14">
                  <c:v>357.1</c:v>
                </c:pt>
                <c:pt idx="15">
                  <c:v>358.6</c:v>
                </c:pt>
                <c:pt idx="16">
                  <c:v>358.6</c:v>
                </c:pt>
                <c:pt idx="17">
                  <c:v>357.1</c:v>
                </c:pt>
                <c:pt idx="18">
                  <c:v>357.1</c:v>
                </c:pt>
                <c:pt idx="19">
                  <c:v>357.1</c:v>
                </c:pt>
                <c:pt idx="20">
                  <c:v>357.1</c:v>
                </c:pt>
              </c:numCache>
            </c:numRef>
          </c:val>
        </c:ser>
        <c:ser>
          <c:idx val="3"/>
          <c:order val="2"/>
          <c:tx>
            <c:strRef>
              <c:f>'ExportTable 333'!$D$1</c:f>
              <c:strCache>
                <c:ptCount val="1"/>
                <c:pt idx="0">
                  <c:v>Датчик температуры воздуха, С </c:v>
                </c:pt>
              </c:strCache>
            </c:strRef>
          </c:tx>
          <c:marker>
            <c:symbol val="none"/>
          </c:marker>
          <c:val>
            <c:numRef>
              <c:f>'ExportTable 333'!$D$2:$D$22</c:f>
              <c:numCache>
                <c:formatCode>General</c:formatCode>
                <c:ptCount val="21"/>
                <c:pt idx="0">
                  <c:v>23.7</c:v>
                </c:pt>
                <c:pt idx="1">
                  <c:v>23.6</c:v>
                </c:pt>
                <c:pt idx="2">
                  <c:v>23.7</c:v>
                </c:pt>
                <c:pt idx="3">
                  <c:v>23.7</c:v>
                </c:pt>
                <c:pt idx="4">
                  <c:v>23.7</c:v>
                </c:pt>
                <c:pt idx="5">
                  <c:v>23.7</c:v>
                </c:pt>
                <c:pt idx="6">
                  <c:v>23.7</c:v>
                </c:pt>
                <c:pt idx="7">
                  <c:v>23.7</c:v>
                </c:pt>
                <c:pt idx="8">
                  <c:v>23.7</c:v>
                </c:pt>
                <c:pt idx="9">
                  <c:v>23.7</c:v>
                </c:pt>
                <c:pt idx="10">
                  <c:v>23.7</c:v>
                </c:pt>
                <c:pt idx="11">
                  <c:v>23.7</c:v>
                </c:pt>
                <c:pt idx="12">
                  <c:v>23.7</c:v>
                </c:pt>
                <c:pt idx="13">
                  <c:v>23.7</c:v>
                </c:pt>
                <c:pt idx="14">
                  <c:v>23.7</c:v>
                </c:pt>
                <c:pt idx="15">
                  <c:v>23.7</c:v>
                </c:pt>
                <c:pt idx="16">
                  <c:v>23.7</c:v>
                </c:pt>
                <c:pt idx="17">
                  <c:v>23.7</c:v>
                </c:pt>
                <c:pt idx="18">
                  <c:v>23.7</c:v>
                </c:pt>
                <c:pt idx="19">
                  <c:v>23.7</c:v>
                </c:pt>
                <c:pt idx="20">
                  <c:v>23.7</c:v>
                </c:pt>
              </c:numCache>
            </c:numRef>
          </c:val>
        </c:ser>
        <c:marker val="1"/>
        <c:axId val="275962112"/>
        <c:axId val="275714048"/>
      </c:lineChart>
      <c:catAx>
        <c:axId val="275962112"/>
        <c:scaling>
          <c:orientation val="minMax"/>
        </c:scaling>
        <c:axPos val="b"/>
        <c:tickLblPos val="nextTo"/>
        <c:crossAx val="275714048"/>
        <c:crosses val="autoZero"/>
        <c:auto val="1"/>
        <c:lblAlgn val="ctr"/>
        <c:lblOffset val="100"/>
      </c:catAx>
      <c:valAx>
        <c:axId val="275714048"/>
        <c:scaling>
          <c:orientation val="minMax"/>
        </c:scaling>
        <c:axPos val="l"/>
        <c:majorGridlines/>
        <c:numFmt formatCode="General" sourceLinked="1"/>
        <c:tickLblPos val="nextTo"/>
        <c:crossAx val="2759621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009034334483471"/>
          <c:y val="3.2974679600357285E-2"/>
          <c:w val="0.5582515370510196"/>
          <c:h val="0.86826488645343503"/>
        </c:manualLayout>
      </c:layout>
      <c:lineChart>
        <c:grouping val="standard"/>
        <c:ser>
          <c:idx val="1"/>
          <c:order val="0"/>
          <c:tx>
            <c:strRef>
              <c:f>ExportTable433!$B$1</c:f>
              <c:strCache>
                <c:ptCount val="1"/>
                <c:pt idx="0">
                  <c:v>Датчик относительной влажности воздуха, %</c:v>
                </c:pt>
              </c:strCache>
            </c:strRef>
          </c:tx>
          <c:marker>
            <c:symbol val="none"/>
          </c:marker>
          <c:val>
            <c:numRef>
              <c:f>ExportTable433!$B$2:$B$22</c:f>
              <c:numCache>
                <c:formatCode>General</c:formatCode>
                <c:ptCount val="21"/>
                <c:pt idx="0">
                  <c:v>47.5</c:v>
                </c:pt>
                <c:pt idx="1">
                  <c:v>47.5</c:v>
                </c:pt>
                <c:pt idx="2">
                  <c:v>47.5</c:v>
                </c:pt>
                <c:pt idx="3">
                  <c:v>47.5</c:v>
                </c:pt>
                <c:pt idx="4">
                  <c:v>47.5</c:v>
                </c:pt>
                <c:pt idx="5">
                  <c:v>47.5</c:v>
                </c:pt>
                <c:pt idx="6">
                  <c:v>47.5</c:v>
                </c:pt>
                <c:pt idx="7">
                  <c:v>47.5</c:v>
                </c:pt>
                <c:pt idx="8">
                  <c:v>47.4</c:v>
                </c:pt>
                <c:pt idx="9">
                  <c:v>47.5</c:v>
                </c:pt>
                <c:pt idx="10">
                  <c:v>47.5</c:v>
                </c:pt>
                <c:pt idx="11">
                  <c:v>47.4</c:v>
                </c:pt>
                <c:pt idx="12">
                  <c:v>47.4</c:v>
                </c:pt>
                <c:pt idx="13">
                  <c:v>47.3</c:v>
                </c:pt>
                <c:pt idx="14">
                  <c:v>47.4</c:v>
                </c:pt>
                <c:pt idx="15">
                  <c:v>47.4</c:v>
                </c:pt>
                <c:pt idx="16">
                  <c:v>47.3</c:v>
                </c:pt>
                <c:pt idx="17">
                  <c:v>47.4</c:v>
                </c:pt>
                <c:pt idx="18">
                  <c:v>47.4</c:v>
                </c:pt>
                <c:pt idx="19">
                  <c:v>47.3</c:v>
                </c:pt>
                <c:pt idx="20">
                  <c:v>47.3</c:v>
                </c:pt>
              </c:numCache>
            </c:numRef>
          </c:val>
        </c:ser>
        <c:ser>
          <c:idx val="2"/>
          <c:order val="1"/>
          <c:tx>
            <c:strRef>
              <c:f>ExportTable433!$C$1</c:f>
              <c:strCache>
                <c:ptCount val="1"/>
                <c:pt idx="0">
                  <c:v>Датчик освещенности, лк</c:v>
                </c:pt>
              </c:strCache>
            </c:strRef>
          </c:tx>
          <c:marker>
            <c:symbol val="none"/>
          </c:marker>
          <c:val>
            <c:numRef>
              <c:f>ExportTable433!$C$2:$C$22</c:f>
              <c:numCache>
                <c:formatCode>General</c:formatCode>
                <c:ptCount val="21"/>
                <c:pt idx="0">
                  <c:v>440.6</c:v>
                </c:pt>
                <c:pt idx="1">
                  <c:v>443.5</c:v>
                </c:pt>
                <c:pt idx="2">
                  <c:v>446.4</c:v>
                </c:pt>
                <c:pt idx="3">
                  <c:v>455</c:v>
                </c:pt>
                <c:pt idx="4">
                  <c:v>455</c:v>
                </c:pt>
                <c:pt idx="5">
                  <c:v>455</c:v>
                </c:pt>
                <c:pt idx="6">
                  <c:v>449.3</c:v>
                </c:pt>
                <c:pt idx="7">
                  <c:v>452.2</c:v>
                </c:pt>
                <c:pt idx="8">
                  <c:v>457.9</c:v>
                </c:pt>
                <c:pt idx="9">
                  <c:v>466.6</c:v>
                </c:pt>
                <c:pt idx="10">
                  <c:v>469.4</c:v>
                </c:pt>
                <c:pt idx="11">
                  <c:v>469.4</c:v>
                </c:pt>
                <c:pt idx="12">
                  <c:v>475.2</c:v>
                </c:pt>
                <c:pt idx="13">
                  <c:v>481</c:v>
                </c:pt>
                <c:pt idx="14">
                  <c:v>498.2</c:v>
                </c:pt>
                <c:pt idx="15">
                  <c:v>506.9</c:v>
                </c:pt>
                <c:pt idx="16">
                  <c:v>512.6</c:v>
                </c:pt>
                <c:pt idx="17">
                  <c:v>521.29999999999995</c:v>
                </c:pt>
                <c:pt idx="18">
                  <c:v>544.29999999999995</c:v>
                </c:pt>
                <c:pt idx="19">
                  <c:v>550.1</c:v>
                </c:pt>
                <c:pt idx="20">
                  <c:v>561.6</c:v>
                </c:pt>
              </c:numCache>
            </c:numRef>
          </c:val>
        </c:ser>
        <c:ser>
          <c:idx val="3"/>
          <c:order val="2"/>
          <c:tx>
            <c:strRef>
              <c:f>ExportTable433!$D$1</c:f>
              <c:strCache>
                <c:ptCount val="1"/>
                <c:pt idx="0">
                  <c:v>Датчик температуры воздуха, градус по Цельсии  </c:v>
                </c:pt>
              </c:strCache>
            </c:strRef>
          </c:tx>
          <c:marker>
            <c:symbol val="none"/>
          </c:marker>
          <c:val>
            <c:numRef>
              <c:f>ExportTable433!$D$2:$D$22</c:f>
              <c:numCache>
                <c:formatCode>General</c:formatCode>
                <c:ptCount val="21"/>
                <c:pt idx="0">
                  <c:v>27.6</c:v>
                </c:pt>
                <c:pt idx="1">
                  <c:v>27.5</c:v>
                </c:pt>
                <c:pt idx="2">
                  <c:v>27.6</c:v>
                </c:pt>
                <c:pt idx="3">
                  <c:v>27.6</c:v>
                </c:pt>
                <c:pt idx="4">
                  <c:v>27.6</c:v>
                </c:pt>
                <c:pt idx="5">
                  <c:v>27.6</c:v>
                </c:pt>
                <c:pt idx="6">
                  <c:v>27.6</c:v>
                </c:pt>
                <c:pt idx="7">
                  <c:v>27.6</c:v>
                </c:pt>
                <c:pt idx="8">
                  <c:v>27.6</c:v>
                </c:pt>
                <c:pt idx="9">
                  <c:v>27.6</c:v>
                </c:pt>
                <c:pt idx="10">
                  <c:v>27.6</c:v>
                </c:pt>
                <c:pt idx="11">
                  <c:v>27.6</c:v>
                </c:pt>
                <c:pt idx="12">
                  <c:v>27.6</c:v>
                </c:pt>
                <c:pt idx="13">
                  <c:v>27.6</c:v>
                </c:pt>
                <c:pt idx="14">
                  <c:v>27.6</c:v>
                </c:pt>
                <c:pt idx="15">
                  <c:v>27.6</c:v>
                </c:pt>
                <c:pt idx="16">
                  <c:v>27.6</c:v>
                </c:pt>
                <c:pt idx="17">
                  <c:v>27.6</c:v>
                </c:pt>
                <c:pt idx="18">
                  <c:v>27.6</c:v>
                </c:pt>
                <c:pt idx="19">
                  <c:v>27.6</c:v>
                </c:pt>
                <c:pt idx="20">
                  <c:v>27.6</c:v>
                </c:pt>
              </c:numCache>
            </c:numRef>
          </c:val>
        </c:ser>
        <c:marker val="1"/>
        <c:axId val="291890304"/>
        <c:axId val="291891840"/>
      </c:lineChart>
      <c:catAx>
        <c:axId val="291890304"/>
        <c:scaling>
          <c:orientation val="minMax"/>
        </c:scaling>
        <c:axPos val="b"/>
        <c:tickLblPos val="nextTo"/>
        <c:crossAx val="291891840"/>
        <c:crosses val="autoZero"/>
        <c:auto val="1"/>
        <c:lblAlgn val="ctr"/>
        <c:lblOffset val="100"/>
      </c:catAx>
      <c:valAx>
        <c:axId val="291891840"/>
        <c:scaling>
          <c:orientation val="minMax"/>
        </c:scaling>
        <c:axPos val="l"/>
        <c:majorGridlines/>
        <c:numFmt formatCode="General" sourceLinked="1"/>
        <c:tickLblPos val="nextTo"/>
        <c:crossAx val="29189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61799948159194"/>
          <c:y val="0.27524975695132586"/>
          <c:w val="0.341382000518411"/>
          <c:h val="0.72349488485358626"/>
        </c:manualLayout>
      </c:layout>
    </c:legend>
    <c:plotVisOnly val="1"/>
    <c:dispBlanksAs val="gap"/>
  </c:chart>
  <c:txPr>
    <a:bodyPr/>
    <a:lstStyle/>
    <a:p>
      <a:pPr>
        <a:defRPr b="1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C4B8-ADAB-4631-99C9-09FACBCE9F4C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11066-E568-4C4C-AEA0-EB5863DAC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96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E99793-90D7-5C41-B825-D0F0403F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41BA7A9-8E37-9442-975A-59B02AA7B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645A90-243E-894C-B7E5-4263AC7D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99FFDF-594F-BC40-B219-459648AE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173887-53DD-6448-B2E9-CBBB7EFA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70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79C376-08ED-9A4C-BF71-26568C75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4D8150-C91C-244C-8DD6-0D0E5DF5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D14F29-6E99-3245-9126-31D456F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C69098-94D1-374C-BD61-3388B975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45D988-B062-B94A-895A-F4078B62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6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75BAA7F-371C-8340-B39F-A9F0A1AC1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3DF874-4458-6A4F-9E7A-01FD8779B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490515-0BB0-A747-BDF8-EE36AE08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209D9-EAFF-9540-94B2-80308567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E636C9-4EF3-FE4B-AF7A-FE9462EE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656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72520" y="71280"/>
            <a:ext cx="10017720" cy="130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181818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295280" y="1828800"/>
            <a:ext cx="10794600" cy="434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49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ADB717-3E7C-DA4C-A209-93EDA34E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524189-8525-9546-9824-119047F0C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8A83DC-F190-B843-996C-84CC8CF1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E3F136-C331-F846-8C8F-1C320FB1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2AA05A-969E-BE49-B6FC-6D3BB0DD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8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151665-45C5-A74A-90A8-E8EE284C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D41CC2-CB68-DD48-B956-32A631F7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0CB13E-35D1-824E-96F6-BFC806A5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24ADAA-7FDD-054A-A693-469236F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4B7D0B-F048-B740-AD83-33868492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0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D91128-E21B-A04E-AC9D-AA253E2A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2322CB-97A3-124A-AD9C-50A63242B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9709F3-1C4A-AA4D-B5FD-B83E098BC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DDBE1D-ACB4-D049-96D8-C3DEB0F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A53DEE-1068-CE4D-8DED-DBBA6074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FCE617-84EE-C44E-82CE-123A7B1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66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25DB0-7BFD-474E-BEB4-08BB0FB1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75FC3E-4C50-0441-844E-181B57FB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13F9FC-BFBC-094E-B256-07E6B755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02ACB45-98CC-634A-AB68-A8BA596F8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8725193-2E72-2147-B399-D3E2A8B1F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8F504A9-B854-4644-B77B-8A21755F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EB7D2B-DC99-F54E-8351-29A25CF2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141CC4-A5A2-5F4F-A755-BFAD0FC2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0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F324CD-C323-204A-8877-30EA152A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D46BFE9-6331-D644-B75E-A5BD13B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9824931-CA8A-DF47-905F-07C5CA8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24C2B4-A684-3E43-8092-28FFAB1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40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AC74B9-0BF9-3844-87F0-675E77B3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1103C8B-D9D1-2E40-927B-AE7AB470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961E4D5-30B1-A44E-BA63-0E56806D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2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90A14C-F443-3D4A-B574-F620FC8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72C99F-60FA-D84E-AE7A-957D5941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2A2B38A-DD52-CC4C-ACCE-11AF020B5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CA3203-E981-0545-A2ED-47D054A3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20FEA8-A5AF-0047-83BD-DC7C70B3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7AFB01-6387-1D4B-B84B-459EC793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78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019599-A242-DE49-B65A-496ECC39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E02507C-607F-1844-BAEF-E68CD878F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D3D2B51-DCDA-D242-ABB0-EB9F962E9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360E74-63A5-7147-8A61-0C313A0C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722820-6302-814F-8250-F949A81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B74C7F-E51E-DC4A-8BE9-B5905A49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97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A209F9-9562-5448-9D1B-E111E4F6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D04E47-98EE-1442-A21D-AEF7C908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A7DC62-CE18-BD47-9E7C-46C8FE342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8F05D-DE4D-E04A-A7DB-F2F64579671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A74D8A-CF7A-B945-99CD-F47A97009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FD02FD-8C9E-8443-8316-784C0E4F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D962-E59F-6646-8FBD-5F53A0D98D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64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C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2046" y="127320"/>
            <a:ext cx="11840901" cy="6585995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5301344" y="773660"/>
            <a:ext cx="1671199" cy="1440689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5469" y="2464820"/>
            <a:ext cx="1054971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Исследование микроклимата в кабинете физики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5491128" y="912412"/>
            <a:ext cx="1318926" cy="1137005"/>
          </a:xfrm>
          <a:prstGeom prst="hexagon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39075" y="4764527"/>
            <a:ext cx="6588983" cy="978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Работу </a:t>
            </a:r>
            <a:r>
              <a:rPr lang="ru-RU" sz="2400" kern="0" spc="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выполнили обучающиеся 8 класса</a:t>
            </a:r>
            <a:endParaRPr lang="ru-RU" sz="2400" kern="0" spc="7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uller Light"/>
            </a:endParaRPr>
          </a:p>
          <a:p>
            <a:pPr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2400" kern="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Научный руководитель: </a:t>
            </a:r>
            <a:r>
              <a:rPr lang="ru-RU" sz="2400" kern="0" spc="7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uller Light"/>
              </a:rPr>
              <a:t>Котова Л.А.</a:t>
            </a:r>
            <a:endParaRPr lang="ru-RU" sz="2400" kern="0" spc="7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Muller Ligh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-558235" y="5791200"/>
            <a:ext cx="236873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-1106875" y="6043747"/>
            <a:ext cx="368372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-505096" y="6287585"/>
            <a:ext cx="2368732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Шестиугольник 16"/>
          <p:cNvSpPr/>
          <p:nvPr/>
        </p:nvSpPr>
        <p:spPr>
          <a:xfrm>
            <a:off x="10835344" y="5400312"/>
            <a:ext cx="1786884" cy="1540417"/>
          </a:xfrm>
          <a:prstGeom prst="hexagon">
            <a:avLst/>
          </a:prstGeom>
          <a:solidFill>
            <a:schemeClr val="bg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11060308" y="5602017"/>
            <a:ext cx="1318926" cy="1137005"/>
          </a:xfrm>
          <a:prstGeom prst="hexagon">
            <a:avLst/>
          </a:prstGeom>
          <a:noFill/>
          <a:ln w="38100">
            <a:solidFill>
              <a:srgbClr val="F066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/>
          <p:nvPr/>
        </p:nvSpPr>
        <p:spPr>
          <a:xfrm>
            <a:off x="-770139" y="-246888"/>
            <a:ext cx="3414796" cy="2943790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-648183" y="-173620"/>
            <a:ext cx="3148314" cy="2772807"/>
          </a:xfrm>
          <a:prstGeom prst="hexagon">
            <a:avLst/>
          </a:prstGeom>
          <a:noFill/>
          <a:ln w="38100">
            <a:solidFill>
              <a:srgbClr val="F066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4016" y="1143626"/>
            <a:ext cx="658007" cy="6580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636" y="862147"/>
            <a:ext cx="2224680" cy="6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8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НПК 2022\фото нпк\20220217_110101.jpg"/>
          <p:cNvPicPr/>
          <p:nvPr/>
        </p:nvPicPr>
        <p:blipFill>
          <a:blip r:embed="rId2" cstate="print"/>
          <a:srcRect l="21040" t="7975" b="5215"/>
          <a:stretch>
            <a:fillRect/>
          </a:stretch>
        </p:blipFill>
        <p:spPr bwMode="auto">
          <a:xfrm>
            <a:off x="1199456" y="1412776"/>
            <a:ext cx="550072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91477" y="404664"/>
            <a:ext cx="9217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Влажность воздуха в кабинете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8128" y="1988840"/>
            <a:ext cx="44053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Для жизни человека нормальной считается относительная влажность воздуха в пределах от 40 до 60%.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1026" y="0"/>
            <a:ext cx="5786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                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66779" y="500042"/>
          <a:ext cx="3857654" cy="5781934"/>
        </p:xfrm>
        <a:graphic>
          <a:graphicData uri="http://schemas.openxmlformats.org/drawingml/2006/table">
            <a:tbl>
              <a:tblPr/>
              <a:tblGrid>
                <a:gridCol w="559593"/>
                <a:gridCol w="1242459"/>
                <a:gridCol w="1059299"/>
                <a:gridCol w="996303"/>
              </a:tblGrid>
              <a:tr h="997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Время,  с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Датчик относительной влажности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воздуха,%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освещенности, лк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температуры воздуха, С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362,9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361,4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361,4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524496" y="857232"/>
          <a:ext cx="5286731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02" name="Rectangle 2"/>
          <p:cNvSpPr>
            <a:spLocks noChangeArrowheads="1"/>
          </p:cNvSpPr>
          <p:nvPr/>
        </p:nvSpPr>
        <p:spPr bwMode="auto">
          <a:xfrm rot="10800000" flipV="1">
            <a:off x="5231903" y="4731826"/>
            <a:ext cx="6528724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 Относительная влажность воздуха в кабинете физики  на первом уроке соответствует норме и составляет около 50 %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тносительная влажность – 40-60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3392" y="620688"/>
          <a:ext cx="4286280" cy="5092326"/>
        </p:xfrm>
        <a:graphic>
          <a:graphicData uri="http://schemas.openxmlformats.org/drawingml/2006/table">
            <a:tbl>
              <a:tblPr/>
              <a:tblGrid>
                <a:gridCol w="395335"/>
                <a:gridCol w="1653735"/>
                <a:gridCol w="962615"/>
                <a:gridCol w="1274595"/>
              </a:tblGrid>
              <a:tr h="451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Время, 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Датчик относительной влажности воздуха,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освещенности, лк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температуры воздуха,  </a:t>
                      </a:r>
                      <a:r>
                        <a:rPr lang="ru-RU" sz="1100" b="1" baseline="300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440,6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446,4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452,2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457,9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466,6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469,4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475,2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498,2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512,6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521,3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810248" y="642919"/>
          <a:ext cx="4571592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 rot="10800000" flipV="1">
            <a:off x="5327915" y="4538156"/>
            <a:ext cx="6672063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 Относительная влажность воздуха в кабинете физики  на шестом уроке соответствует норме и составляет около 47 %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тносительная влажность – 40-60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%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166779" y="428604"/>
            <a:ext cx="98584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Освещённость в кабинете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53143" y="1412777"/>
            <a:ext cx="21221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первом ряду от окна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НПК 2022\фото нпк\20220212_123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01" y="2071678"/>
            <a:ext cx="369400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0960" y="4857762"/>
            <a:ext cx="4000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55573" y="5444644"/>
            <a:ext cx="685804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  освещенность – 300-500 лк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480043" y="1484785"/>
            <a:ext cx="2571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центре кабинета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F:\НПК 2022\фото нпк\20220212_124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4" y="2000240"/>
            <a:ext cx="386669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38217" y="500042"/>
            <a:ext cx="3321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последнем ряду от окна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НПК 2022\фото нпк\20220212_1245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590" y="1285860"/>
            <a:ext cx="435783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159563" y="5372636"/>
            <a:ext cx="721523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  освещенность – 300-500 лк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48037" y="548680"/>
            <a:ext cx="1655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Около доски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F:\НПК 2022\фото нпк\20220212_124932.jpg"/>
          <p:cNvPicPr/>
          <p:nvPr/>
        </p:nvPicPr>
        <p:blipFill>
          <a:blip r:embed="rId3" cstate="print"/>
          <a:srcRect r="4711" b="17184"/>
          <a:stretch>
            <a:fillRect/>
          </a:stretch>
        </p:blipFill>
        <p:spPr bwMode="auto">
          <a:xfrm>
            <a:off x="5738811" y="1214422"/>
            <a:ext cx="47072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95340" y="571480"/>
          <a:ext cx="4143405" cy="5640690"/>
        </p:xfrm>
        <a:graphic>
          <a:graphicData uri="http://schemas.openxmlformats.org/drawingml/2006/table">
            <a:tbl>
              <a:tblPr/>
              <a:tblGrid>
                <a:gridCol w="886744"/>
                <a:gridCol w="1678169"/>
                <a:gridCol w="1578492"/>
              </a:tblGrid>
              <a:tr h="472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Время,  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освещенности на первом уроке, лк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освещенности на шестом уроке, лк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362,9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440,6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446,4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452,2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457,9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466,6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475,2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498,2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512,6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521,3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49" marR="658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881687" y="571480"/>
          <a:ext cx="528641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953125" y="2571745"/>
          <a:ext cx="5500727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119669" y="4873947"/>
            <a:ext cx="8786579" cy="163121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уровень освещенности в учебных кабинетах должен  соответствовать нормам от 300 лк до 500 лк. Световой режим школьного кабинета физики соответствует нормам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шестом уроке освещенность под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воздейстием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прямых солнечных лучей резко увеличивается.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666845" y="540704"/>
            <a:ext cx="6929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Температура в кабинете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023903" y="1285860"/>
            <a:ext cx="4429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Температура воздуха на перемене во время проветривания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НПК 2022\фото нпк\20220212_1301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26" y="1928804"/>
            <a:ext cx="4366279" cy="32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453189" y="1285862"/>
            <a:ext cx="53578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Температура воздуха  на первом уроке</a:t>
            </a:r>
            <a:endParaRPr kumimoji="0" lang="ru-RU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User\Desktop\НПК 2022\фото нпк\20220217_110101.jpg"/>
          <p:cNvPicPr/>
          <p:nvPr/>
        </p:nvPicPr>
        <p:blipFill>
          <a:blip r:embed="rId3" cstate="print"/>
          <a:srcRect l="21040" t="7975" b="5215"/>
          <a:stretch>
            <a:fillRect/>
          </a:stretch>
        </p:blipFill>
        <p:spPr bwMode="auto">
          <a:xfrm>
            <a:off x="6381752" y="1928802"/>
            <a:ext cx="364333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351584" y="5743128"/>
            <a:ext cx="7392821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воздуха – 18-24 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66779" y="357168"/>
            <a:ext cx="32347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воздуха  на первом уроке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31371" y="785794"/>
          <a:ext cx="4185421" cy="5695950"/>
        </p:xfrm>
        <a:graphic>
          <a:graphicData uri="http://schemas.openxmlformats.org/drawingml/2006/table">
            <a:tbl>
              <a:tblPr/>
              <a:tblGrid>
                <a:gridCol w="607241"/>
                <a:gridCol w="1347976"/>
                <a:gridCol w="1149213"/>
                <a:gridCol w="1080991"/>
              </a:tblGrid>
              <a:tr h="888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Время,  с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относительной влажности воздуха,% 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освещенности, лк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Датчик температуры воздуха, С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362,9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361,4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358,6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50,2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357,1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07" marR="631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310182" y="857232"/>
          <a:ext cx="5500727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274" name="Rectangle 2"/>
          <p:cNvSpPr>
            <a:spLocks noChangeArrowheads="1"/>
          </p:cNvSpPr>
          <p:nvPr/>
        </p:nvSpPr>
        <p:spPr bwMode="auto">
          <a:xfrm rot="10800000" flipV="1">
            <a:off x="4810116" y="3836131"/>
            <a:ext cx="6786611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 Температура воздуха в кабинете физики  на первом уроке соответствует нормам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составляет около 24 градусов по Цельсии, на перемене во время сквозного проветривания температура составляет около 16 градусов по Цельсии, что приводит к улучшению микроклимата кабинета.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воздуха – 18-24 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66779" y="714357"/>
            <a:ext cx="4143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воздуха  на шестом уроке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38152" y="1428736"/>
          <a:ext cx="3786214" cy="4832388"/>
        </p:xfrm>
        <a:graphic>
          <a:graphicData uri="http://schemas.openxmlformats.org/drawingml/2006/table">
            <a:tbl>
              <a:tblPr/>
              <a:tblGrid>
                <a:gridCol w="349212"/>
                <a:gridCol w="1460799"/>
                <a:gridCol w="850311"/>
                <a:gridCol w="1125892"/>
              </a:tblGrid>
              <a:tr h="425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Время, 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относительной влажности воздуха,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Датчик освещенности, лк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Датчик температуры воздуха,  </a:t>
                      </a:r>
                      <a:r>
                        <a:rPr lang="ru-RU" sz="1100" b="1" baseline="30000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100" b="1"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440,6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446,4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449,3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452,2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457,9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466,6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469,4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475,2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498,2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512,6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521,3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544,3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550,1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561,6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Times New Roman"/>
                        </a:rPr>
                        <a:t>27,6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381752" y="357166"/>
          <a:ext cx="4500595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:\Users\User\Desktop\НПК 2022\фото нпк\20220217_115331.jpg"/>
          <p:cNvPicPr/>
          <p:nvPr/>
        </p:nvPicPr>
        <p:blipFill>
          <a:blip r:embed="rId3" cstate="print"/>
          <a:srcRect l="17136" t="6135" b="3374"/>
          <a:stretch>
            <a:fillRect/>
          </a:stretch>
        </p:blipFill>
        <p:spPr bwMode="auto">
          <a:xfrm>
            <a:off x="4751851" y="2852936"/>
            <a:ext cx="2933703" cy="280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8112224" y="3044522"/>
            <a:ext cx="3698816" cy="37856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 Температура воздуха в кабинете физики  на шестом уроке не соответствует нормам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СанПиНа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составляет около 28 градусов по Цельсии, что сказывается на снижении работоспособности и активности моих одноклассников.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СанПиНу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температура воздуха – 18-24 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23902" y="928670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023902" y="1571612"/>
            <a:ext cx="8858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Кабинет физики в нашей школе по большинству параметров соответствует нормам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СанПиН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создано  такое сочетание  микроклимата, которое при длительном  воздействии на человека не вызывают нарушений в состоянии здоровья, ухудшения самочувствия и понижения работоспособности.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3902" y="2786059"/>
            <a:ext cx="20002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52464" y="3429000"/>
            <a:ext cx="90011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для устранения неблагоприятного влияния влажности воздуха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@Arial Unicode MS"/>
                <a:cs typeface="Times New Roman" pitchFamily="18" charset="0"/>
              </a:rPr>
              <a:t>и повышенной температуры проветривать кабинет после каждого занятия;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если в школе не соблюдать режим проветривания кабинетов, то это приведёт к ухудшению микроклимата и снижению самочувствия, активности, настроения моих одноклассников.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@Arial Unicode MS"/>
                <a:cs typeface="Times New Roman" pitchFamily="18" charset="0"/>
              </a:rPr>
              <a:t>-  увлажнять воздух с помощью открытых сосудов с водой,  пористых увлажнителей;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@Arial Unicode MS"/>
                <a:cs typeface="Times New Roman" pitchFamily="18" charset="0"/>
              </a:rPr>
              <a:t>-  в конце дня обязательно проводить влажную уборку кабинета;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@Arial Unicode MS"/>
                <a:cs typeface="Times New Roman" pitchFamily="18" charset="0"/>
              </a:rPr>
              <a:t>-  не ставить высокие цветы на подоконник, стекла регулярно мыть.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3513" y="635595"/>
            <a:ext cx="703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Содержательные элементы работы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662363" y="2042161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Прямоугольник 10"/>
          <p:cNvSpPr/>
          <p:nvPr/>
        </p:nvSpPr>
        <p:spPr>
          <a:xfrm>
            <a:off x="1454552" y="2053319"/>
            <a:ext cx="5882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Актуальность   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976361" y="-714985"/>
            <a:ext cx="3688079" cy="3688079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67440" y="-1303409"/>
            <a:ext cx="2847703" cy="2847703"/>
          </a:xfrm>
          <a:prstGeom prst="ellipse">
            <a:avLst/>
          </a:prstGeom>
          <a:noFill/>
          <a:ln w="508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25421" y="2104999"/>
            <a:ext cx="74744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Воздушно - тепловой режим - один из факторов, влияющих на работоспособность и состояние здоровья человека. В  последние годы среди учащихся школ отмечается высокий процент простудных заболеваний, а низкая влажность вызывает быстрое испарение и высыхание слизистой оболочки носа, гортани, легких, что приводит к простудным и другим заболеваниям. Высокая влажность также вызывает некоторые негативные явления в организме человека, например, нарушается теплообмен организма с окружающей средой, что приводит к перегреву тела.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53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3513" y="635595"/>
            <a:ext cx="7038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Содержательные элементы работы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8976361" y="-714985"/>
            <a:ext cx="3688079" cy="3688079"/>
          </a:xfrm>
          <a:prstGeom prst="ellipse">
            <a:avLst/>
          </a:pr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67440" y="-1303409"/>
            <a:ext cx="2847703" cy="2847703"/>
          </a:xfrm>
          <a:prstGeom prst="ellipse">
            <a:avLst/>
          </a:prstGeom>
          <a:noFill/>
          <a:ln w="508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35068" y="1807249"/>
            <a:ext cx="429837" cy="471434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rgbClr val="64B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5" name="Прямоугольник 24"/>
          <p:cNvSpPr/>
          <p:nvPr/>
        </p:nvSpPr>
        <p:spPr>
          <a:xfrm>
            <a:off x="1127006" y="1859350"/>
            <a:ext cx="5882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</a:rPr>
              <a:t>Цель </a:t>
            </a:r>
            <a:r>
              <a:rPr lang="ru-RU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работы </a:t>
            </a: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8990" y="2471972"/>
            <a:ext cx="8256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@Arial Unicode MS"/>
                <a:cs typeface="Times New Roman" pitchFamily="18" charset="0"/>
              </a:rPr>
              <a:t>определение температуры, освещённости и влажности воздуха в кабинете физики с использованием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@Arial Unicode MS"/>
                <a:cs typeface="Times New Roman" pitchFamily="18" charset="0"/>
              </a:rPr>
              <a:t>мультидатчика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@Arial Unicode MS"/>
                <a:cs typeface="Times New Roman" pitchFamily="18" charset="0"/>
              </a:rPr>
              <a:t> цифровой лаборатории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ea typeface="@Arial Unicode MS"/>
                <a:cs typeface="Times New Roman" pitchFamily="18" charset="0"/>
              </a:rPr>
              <a:t>Releon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@Arial Unicode MS"/>
                <a:cs typeface="Times New Roman" pitchFamily="18" charset="0"/>
              </a:rPr>
              <a:t>, сравнение полученных данных с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санитарно-гигиеническими нормами.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3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9588" y="357166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 </a:t>
            </a:r>
            <a:r>
              <a:rPr lang="ru-RU" sz="4000" b="1" dirty="0" smtClean="0">
                <a:solidFill>
                  <a:schemeClr val="accent1"/>
                </a:solidFill>
              </a:rPr>
              <a:t>Задачи: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95274" y="1000108"/>
            <a:ext cx="111443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1. Изучение литературы по данной проблеме.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Изучение нормы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СанПиНа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 Изучение устройства и принципа работы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мультидатчика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Releon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4.Измерение влажности воздуха, температуры, освещенности в кабинете физики и сравнение полученных данных с санитарно-гигиеническими нормами.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5. Выводы об условиях микроклимата в учебном кабинете,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рекомендации для поддержания надлежащих условий.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73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81026" y="785794"/>
            <a:ext cx="1064426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Объект исследования: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здоровье человека.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Предмет исследования: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влияние микроклимата на жизнедеятельность человека.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Гипотеза исследования: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температура, влажность воздуха  и освещённость школьного кабинета физики соответствует санитарно-гигиеническим нормам.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1866320" y="6362640"/>
            <a:ext cx="223560" cy="3578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68F5FB83-2649-4FDF-921D-3981C6FDBFCF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3071664" y="1825560"/>
            <a:ext cx="4644611" cy="2822040"/>
          </a:xfrm>
          <a:prstGeom prst="rect">
            <a:avLst/>
          </a:prstGeom>
          <a:noFill/>
          <a:ln>
            <a:noFill/>
          </a:ln>
        </p:spPr>
        <p:txBody>
          <a:bodyPr lIns="45720" tIns="45000" rIns="45720" bIns="4500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1775521" y="620688"/>
            <a:ext cx="7824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Цифровая 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лаборатория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Releon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1" y="1844824"/>
            <a:ext cx="32530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6" y="2276872"/>
            <a:ext cx="3168352" cy="315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403" y="2492897"/>
            <a:ext cx="3312841" cy="329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0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1099</Words>
  <Application>Microsoft Office PowerPoint</Application>
  <PresentationFormat>Произвольный</PresentationFormat>
  <Paragraphs>475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56</cp:revision>
  <dcterms:created xsi:type="dcterms:W3CDTF">2022-02-03T08:56:00Z</dcterms:created>
  <dcterms:modified xsi:type="dcterms:W3CDTF">2023-06-16T06:46:30Z</dcterms:modified>
</cp:coreProperties>
</file>