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9" r:id="rId4"/>
    <p:sldId id="270" r:id="rId5"/>
    <p:sldId id="262" r:id="rId6"/>
    <p:sldId id="271" r:id="rId7"/>
    <p:sldId id="272" r:id="rId8"/>
    <p:sldId id="258" r:id="rId9"/>
    <p:sldId id="257" r:id="rId10"/>
    <p:sldId id="264" r:id="rId11"/>
    <p:sldId id="265" r:id="rId12"/>
    <p:sldId id="266" r:id="rId13"/>
    <p:sldId id="267" r:id="rId14"/>
    <p:sldId id="261" r:id="rId15"/>
    <p:sldId id="273" r:id="rId16"/>
    <p:sldId id="274" r:id="rId17"/>
    <p:sldId id="259" r:id="rId18"/>
    <p:sldId id="260" r:id="rId19"/>
    <p:sldId id="275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EA9302-F8DA-44CB-A765-51CCB7EBFA96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B4FF1BF-4377-4B0E-A53B-6A2CE9D24A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Буква К Звуки [к] </a:t>
            </a:r>
            <a:r>
              <a:rPr lang="ru-RU" dirty="0" smtClean="0">
                <a:solidFill>
                  <a:srgbClr val="00B050"/>
                </a:solidFill>
              </a:rPr>
              <a:t>[</a:t>
            </a:r>
            <a:r>
              <a:rPr lang="ru-RU" dirty="0" err="1" smtClean="0">
                <a:solidFill>
                  <a:srgbClr val="00B050"/>
                </a:solidFill>
              </a:rPr>
              <a:t>к</a:t>
            </a:r>
            <a:r>
              <a:rPr lang="ru-RU" dirty="0" smtClean="0">
                <a:solidFill>
                  <a:srgbClr val="00B050"/>
                </a:solidFill>
              </a:rPr>
              <a:t>']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Урок обучения грамоте</a:t>
            </a:r>
          </a:p>
          <a:p>
            <a:r>
              <a:rPr lang="ru-RU" dirty="0" smtClean="0"/>
              <a:t>1 класс Школа России</a:t>
            </a:r>
          </a:p>
          <a:p>
            <a:r>
              <a:rPr lang="ru-RU" dirty="0" smtClean="0"/>
              <a:t>Учитель </a:t>
            </a:r>
            <a:r>
              <a:rPr lang="ru-RU" dirty="0" err="1" smtClean="0"/>
              <a:t>Моу</a:t>
            </a:r>
            <a:r>
              <a:rPr lang="ru-RU" dirty="0" smtClean="0"/>
              <a:t> </a:t>
            </a:r>
            <a:r>
              <a:rPr lang="ru-RU" dirty="0" err="1" smtClean="0"/>
              <a:t>Болтинской</a:t>
            </a:r>
            <a:r>
              <a:rPr lang="ru-RU" dirty="0" smtClean="0"/>
              <a:t> СОШ </a:t>
            </a:r>
            <a:r>
              <a:rPr lang="ru-RU" dirty="0" err="1" smtClean="0"/>
              <a:t>Е.А.Шихеева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theslide.ru/img/thumbs/e101f38484ff805d604ff0dc8545c16d-800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9587" t="18941" r="2833" b="19501"/>
          <a:stretch>
            <a:fillRect/>
          </a:stretch>
        </p:blipFill>
        <p:spPr bwMode="auto">
          <a:xfrm>
            <a:off x="642910" y="2928934"/>
            <a:ext cx="3429024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s://theslide.ru/img/thumbs/66771440c266ebe0330252f4205c16ec-800x.jpg"/>
          <p:cNvPicPr>
            <a:picLocks noChangeAspect="1" noChangeArrowheads="1"/>
          </p:cNvPicPr>
          <p:nvPr/>
        </p:nvPicPr>
        <p:blipFill>
          <a:blip r:embed="rId3"/>
          <a:srcRect t="25000" r="53125" b="36250"/>
          <a:stretch>
            <a:fillRect/>
          </a:stretch>
        </p:blipFill>
        <p:spPr bwMode="auto">
          <a:xfrm>
            <a:off x="2786050" y="472896"/>
            <a:ext cx="3500462" cy="2170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s://cf3.ppt-online.org/files3/slide/d/DBe3krnmyjstqT97ZvN5bafPIKVMFcY1S2lu4h/slide-1.jpg"/>
          <p:cNvPicPr>
            <a:picLocks noChangeAspect="1" noChangeArrowheads="1"/>
          </p:cNvPicPr>
          <p:nvPr/>
        </p:nvPicPr>
        <p:blipFill>
          <a:blip r:embed="rId4"/>
          <a:srcRect l="4395" t="18292" r="37744" b="5923"/>
          <a:stretch>
            <a:fillRect/>
          </a:stretch>
        </p:blipFill>
        <p:spPr bwMode="auto">
          <a:xfrm>
            <a:off x="4972299" y="2928934"/>
            <a:ext cx="3600229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2123728" y="602128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Отгадайте загадку</a:t>
            </a:r>
            <a:endParaRPr lang="ru-RU" sz="2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theslide.ru/img/thumbs/e101f38484ff805d604ff0dc8545c16d-800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9587" t="18941" r="2833" b="19501"/>
          <a:stretch>
            <a:fillRect/>
          </a:stretch>
        </p:blipFill>
        <p:spPr bwMode="auto">
          <a:xfrm>
            <a:off x="500034" y="2714620"/>
            <a:ext cx="3429024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s://theslide.ru/img/thumbs/66771440c266ebe0330252f4205c16ec-800x.jpg"/>
          <p:cNvPicPr>
            <a:picLocks noChangeAspect="1" noChangeArrowheads="1"/>
          </p:cNvPicPr>
          <p:nvPr/>
        </p:nvPicPr>
        <p:blipFill>
          <a:blip r:embed="rId3"/>
          <a:srcRect t="25000" r="53125" b="36250"/>
          <a:stretch>
            <a:fillRect/>
          </a:stretch>
        </p:blipFill>
        <p:spPr bwMode="auto">
          <a:xfrm>
            <a:off x="2714612" y="500042"/>
            <a:ext cx="3571900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s://cf3.ppt-online.org/files3/slide/d/DBe3krnmyjstqT97ZvN5bafPIKVMFcY1S2lu4h/slide-1.jpg"/>
          <p:cNvPicPr>
            <a:picLocks noChangeAspect="1" noChangeArrowheads="1"/>
          </p:cNvPicPr>
          <p:nvPr/>
        </p:nvPicPr>
        <p:blipFill>
          <a:blip r:embed="rId4"/>
          <a:srcRect l="4395" t="18292" r="37744" b="5923"/>
          <a:stretch>
            <a:fillRect/>
          </a:stretch>
        </p:blipFill>
        <p:spPr bwMode="auto">
          <a:xfrm>
            <a:off x="5143504" y="2857496"/>
            <a:ext cx="3500462" cy="2569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ый треугольник 8"/>
          <p:cNvSpPr/>
          <p:nvPr/>
        </p:nvSpPr>
        <p:spPr>
          <a:xfrm>
            <a:off x="795310" y="5795978"/>
            <a:ext cx="1285884" cy="50006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5786454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 rot="10800000">
            <a:off x="785786" y="5786454"/>
            <a:ext cx="1285884" cy="50006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theslide.ru/img/thumbs/e101f38484ff805d604ff0dc8545c16d-800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9587" t="18941" r="2833" b="19501"/>
          <a:stretch>
            <a:fillRect/>
          </a:stretch>
        </p:blipFill>
        <p:spPr bwMode="auto">
          <a:xfrm>
            <a:off x="500034" y="2714620"/>
            <a:ext cx="3429024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s://theslide.ru/img/thumbs/66771440c266ebe0330252f4205c16ec-800x.jpg"/>
          <p:cNvPicPr>
            <a:picLocks noChangeAspect="1" noChangeArrowheads="1"/>
          </p:cNvPicPr>
          <p:nvPr/>
        </p:nvPicPr>
        <p:blipFill>
          <a:blip r:embed="rId3"/>
          <a:srcRect t="28750" r="53125" b="36250"/>
          <a:stretch>
            <a:fillRect/>
          </a:stretch>
        </p:blipFill>
        <p:spPr bwMode="auto">
          <a:xfrm>
            <a:off x="2714612" y="571480"/>
            <a:ext cx="3571900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s://cf3.ppt-online.org/files3/slide/d/DBe3krnmyjstqT97ZvN5bafPIKVMFcY1S2lu4h/slide-1.jpg"/>
          <p:cNvPicPr>
            <a:picLocks noChangeAspect="1" noChangeArrowheads="1"/>
          </p:cNvPicPr>
          <p:nvPr/>
        </p:nvPicPr>
        <p:blipFill>
          <a:blip r:embed="rId4"/>
          <a:srcRect l="4395" t="18292" r="37744" b="5923"/>
          <a:stretch>
            <a:fillRect/>
          </a:stretch>
        </p:blipFill>
        <p:spPr bwMode="auto">
          <a:xfrm>
            <a:off x="5000628" y="2786058"/>
            <a:ext cx="3500462" cy="2569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ый треугольник 7"/>
          <p:cNvSpPr/>
          <p:nvPr/>
        </p:nvSpPr>
        <p:spPr>
          <a:xfrm rot="10800000">
            <a:off x="5357818" y="5857892"/>
            <a:ext cx="1285884" cy="50006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795310" y="5795978"/>
            <a:ext cx="1285884" cy="50006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5786454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>
            <a:off x="5357818" y="5857892"/>
            <a:ext cx="1285884" cy="50006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 rot="10800000">
            <a:off x="785786" y="5786454"/>
            <a:ext cx="1285884" cy="50006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>
            <a:off x="6643702" y="5857892"/>
            <a:ext cx="1285884" cy="50006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 rot="10800000">
            <a:off x="6643702" y="5857892"/>
            <a:ext cx="1285884" cy="50006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https://avatars.mds.yandex.net/i?id=2cdddd635a0ea8b2a8e7c1f7f1c40ce7_l-4009035-images-thumbs&amp;n=13"/>
          <p:cNvPicPr>
            <a:picLocks noChangeAspect="1" noChangeArrowheads="1"/>
          </p:cNvPicPr>
          <p:nvPr/>
        </p:nvPicPr>
        <p:blipFill>
          <a:blip r:embed="rId2"/>
          <a:srcRect l="12188" t="15000" r="10937" b="12499"/>
          <a:stretch>
            <a:fillRect/>
          </a:stretch>
        </p:blipFill>
        <p:spPr bwMode="auto">
          <a:xfrm>
            <a:off x="714348" y="571480"/>
            <a:ext cx="7500990" cy="5305578"/>
          </a:xfrm>
          <a:prstGeom prst="rect">
            <a:avLst/>
          </a:prstGeom>
          <a:solidFill>
            <a:schemeClr val="accent2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/>
              <a:t>К </a:t>
            </a:r>
            <a:r>
              <a:rPr lang="ru-RU" sz="8000" b="1" dirty="0" err="1" smtClean="0"/>
              <a:t>к</a:t>
            </a:r>
            <a:endParaRPr lang="ru-RU" sz="8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2060"/>
                </a:solidFill>
              </a:rPr>
              <a:t>к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B050"/>
                </a:solidFill>
              </a:rPr>
              <a:t>к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/>
              <a:t>К </a:t>
            </a:r>
            <a:r>
              <a:rPr lang="ru-RU" sz="8000" b="1" dirty="0" err="1" smtClean="0"/>
              <a:t>к</a:t>
            </a:r>
            <a:endParaRPr lang="ru-RU" sz="8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2060"/>
                </a:solidFill>
              </a:rPr>
              <a:t>к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r>
              <a:rPr lang="ru-RU" sz="5400" dirty="0" smtClean="0"/>
              <a:t>согласный, глухой, твёрдый</a:t>
            </a:r>
            <a:endParaRPr lang="en-US" sz="66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B050"/>
                </a:solidFill>
              </a:rPr>
              <a:t>к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6033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/>
              <a:t>К </a:t>
            </a:r>
            <a:r>
              <a:rPr lang="ru-RU" sz="8000" b="1" dirty="0" err="1" smtClean="0"/>
              <a:t>к</a:t>
            </a:r>
            <a:endParaRPr lang="ru-RU" sz="8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2060"/>
                </a:solidFill>
              </a:rPr>
              <a:t>к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r>
              <a:rPr lang="ru-RU" sz="5400" dirty="0" smtClean="0"/>
              <a:t>согласный, глухой, твёрдый</a:t>
            </a:r>
            <a:endParaRPr lang="en-US" sz="66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B050"/>
                </a:solidFill>
              </a:rPr>
              <a:t>к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 </a:t>
            </a:r>
            <a:r>
              <a:rPr lang="ru-RU" sz="5400" dirty="0" smtClean="0"/>
              <a:t>согласный, глухой, мягкий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44870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слоги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8800" b="1" dirty="0" err="1" smtClean="0"/>
              <a:t>к</a:t>
            </a:r>
            <a:r>
              <a:rPr lang="ru-RU" sz="8800" b="1" dirty="0" err="1" smtClean="0">
                <a:solidFill>
                  <a:srgbClr val="FF0000"/>
                </a:solidFill>
              </a:rPr>
              <a:t>а</a:t>
            </a:r>
            <a:r>
              <a:rPr lang="ru-RU" sz="8800" b="1" dirty="0" smtClean="0"/>
              <a:t>  к</a:t>
            </a:r>
            <a:r>
              <a:rPr lang="ru-RU" sz="8800" b="1" dirty="0" smtClean="0">
                <a:solidFill>
                  <a:srgbClr val="FF0000"/>
                </a:solidFill>
              </a:rPr>
              <a:t>о</a:t>
            </a:r>
            <a:r>
              <a:rPr lang="ru-RU" sz="8800" b="1" dirty="0" smtClean="0"/>
              <a:t> </a:t>
            </a:r>
            <a:r>
              <a:rPr lang="ru-RU" sz="8800" b="1" dirty="0" err="1" smtClean="0"/>
              <a:t>к</a:t>
            </a:r>
            <a:r>
              <a:rPr lang="ru-RU" sz="8800" b="1" dirty="0" err="1" smtClean="0">
                <a:solidFill>
                  <a:srgbClr val="FF0000"/>
                </a:solidFill>
              </a:rPr>
              <a:t>у</a:t>
            </a:r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r>
              <a:rPr lang="ru-RU" sz="8800" b="1" dirty="0" err="1" smtClean="0"/>
              <a:t>к</a:t>
            </a:r>
            <a:r>
              <a:rPr lang="ru-RU" sz="8800" b="1" dirty="0" err="1" smtClean="0">
                <a:solidFill>
                  <a:srgbClr val="FF0000"/>
                </a:solidFill>
              </a:rPr>
              <a:t>ы</a:t>
            </a:r>
            <a:r>
              <a:rPr lang="ru-RU" sz="8800" b="1" dirty="0" smtClean="0"/>
              <a:t> </a:t>
            </a:r>
            <a:r>
              <a:rPr lang="ru-RU" sz="8800" b="1" dirty="0" err="1" smtClean="0"/>
              <a:t>к</a:t>
            </a:r>
            <a:r>
              <a:rPr lang="ru-RU" sz="8800" b="1" dirty="0" err="1" smtClean="0">
                <a:solidFill>
                  <a:srgbClr val="FF0000"/>
                </a:solidFill>
              </a:rPr>
              <a:t>и</a:t>
            </a:r>
            <a:endParaRPr lang="ru-RU" sz="8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8800" b="1" dirty="0" err="1" smtClean="0">
                <a:solidFill>
                  <a:srgbClr val="FF0000"/>
                </a:solidFill>
              </a:rPr>
              <a:t>а</a:t>
            </a:r>
            <a:r>
              <a:rPr lang="ru-RU" sz="8800" b="1" dirty="0" err="1" smtClean="0"/>
              <a:t>к</a:t>
            </a:r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r>
              <a:rPr lang="ru-RU" sz="8800" b="1" dirty="0" err="1" smtClean="0">
                <a:solidFill>
                  <a:srgbClr val="FF0000"/>
                </a:solidFill>
              </a:rPr>
              <a:t>о</a:t>
            </a:r>
            <a:r>
              <a:rPr lang="ru-RU" sz="8800" b="1" dirty="0" err="1" smtClean="0"/>
              <a:t>к</a:t>
            </a:r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r>
              <a:rPr lang="ru-RU" sz="8800" b="1" dirty="0" err="1" smtClean="0">
                <a:solidFill>
                  <a:srgbClr val="FF0000"/>
                </a:solidFill>
              </a:rPr>
              <a:t>у</a:t>
            </a:r>
            <a:r>
              <a:rPr lang="ru-RU" sz="8800" b="1" dirty="0" err="1" smtClean="0"/>
              <a:t>к</a:t>
            </a:r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r>
              <a:rPr lang="ru-RU" sz="8800" b="1" dirty="0" err="1" smtClean="0">
                <a:solidFill>
                  <a:srgbClr val="FF0000"/>
                </a:solidFill>
              </a:rPr>
              <a:t>ы</a:t>
            </a:r>
            <a:r>
              <a:rPr lang="ru-RU" sz="8800" b="1" dirty="0" err="1" smtClean="0"/>
              <a:t>к</a:t>
            </a:r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r>
              <a:rPr lang="ru-RU" sz="8800" b="1" dirty="0" err="1" smtClean="0">
                <a:solidFill>
                  <a:srgbClr val="FF0000"/>
                </a:solidFill>
              </a:rPr>
              <a:t>и</a:t>
            </a:r>
            <a:r>
              <a:rPr lang="ru-RU" sz="8800" b="1" dirty="0" err="1" smtClean="0"/>
              <a:t>к</a:t>
            </a:r>
            <a:endParaRPr lang="ru-R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ru-RU" sz="4000" dirty="0" smtClean="0"/>
              <a:t>Прочитайте слова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607220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5600" b="1" dirty="0" smtClean="0"/>
              <a:t>н</a:t>
            </a:r>
            <a:r>
              <a:rPr lang="ru-RU" sz="5600" b="1" dirty="0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/>
              <a:t>с   с</a:t>
            </a:r>
            <a:r>
              <a:rPr lang="ru-RU" sz="5600" b="1" dirty="0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/>
              <a:t>н  с</a:t>
            </a:r>
            <a:r>
              <a:rPr lang="ru-RU" sz="5600" b="1" dirty="0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/>
              <a:t>к  </a:t>
            </a:r>
          </a:p>
          <a:p>
            <a:pPr algn="ctr">
              <a:buNone/>
            </a:pPr>
            <a:r>
              <a:rPr lang="ru-RU" sz="5600" b="1" dirty="0" err="1" smtClean="0">
                <a:solidFill>
                  <a:srgbClr val="00B050"/>
                </a:solidFill>
              </a:rPr>
              <a:t>к</a:t>
            </a:r>
            <a:r>
              <a:rPr lang="ru-RU" sz="5600" b="1" dirty="0" err="1" smtClean="0">
                <a:solidFill>
                  <a:srgbClr val="FF0000"/>
                </a:solidFill>
              </a:rPr>
              <a:t>и</a:t>
            </a:r>
            <a:r>
              <a:rPr lang="ru-RU" sz="5600" b="1" dirty="0" err="1" smtClean="0"/>
              <a:t>-н</a:t>
            </a:r>
            <a:r>
              <a:rPr lang="ru-RU" sz="5600" b="1" dirty="0" err="1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/>
              <a:t>   </a:t>
            </a:r>
            <a:r>
              <a:rPr lang="ru-RU" sz="5600" b="1" dirty="0" err="1" smtClean="0">
                <a:solidFill>
                  <a:srgbClr val="FF0000"/>
                </a:solidFill>
              </a:rPr>
              <a:t>о</a:t>
            </a:r>
            <a:r>
              <a:rPr lang="ru-RU" sz="5600" b="1" dirty="0" err="1" smtClean="0"/>
              <a:t>к-н</a:t>
            </a:r>
            <a:r>
              <a:rPr lang="ru-RU" sz="5600" b="1" dirty="0" err="1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/>
              <a:t>   </a:t>
            </a:r>
            <a:r>
              <a:rPr lang="ru-RU" sz="5600" b="1" dirty="0" err="1" smtClean="0"/>
              <a:t>к</a:t>
            </a:r>
            <a:r>
              <a:rPr lang="ru-RU" sz="5600" b="1" dirty="0" err="1" smtClean="0">
                <a:solidFill>
                  <a:srgbClr val="FF0000"/>
                </a:solidFill>
              </a:rPr>
              <a:t>о</a:t>
            </a:r>
            <a:r>
              <a:rPr lang="ru-RU" sz="5600" b="1" dirty="0" err="1" smtClean="0"/>
              <a:t>-с</a:t>
            </a:r>
            <a:r>
              <a:rPr lang="ru-RU" sz="5600" b="1" dirty="0" err="1" smtClean="0">
                <a:solidFill>
                  <a:srgbClr val="FF0000"/>
                </a:solidFill>
              </a:rPr>
              <a:t>а</a:t>
            </a:r>
            <a:r>
              <a:rPr lang="ru-RU" sz="5600" b="1" dirty="0" smtClean="0"/>
              <a:t>    </a:t>
            </a:r>
          </a:p>
          <a:p>
            <a:pPr algn="ctr">
              <a:buNone/>
            </a:pPr>
            <a:r>
              <a:rPr lang="ru-RU" sz="5600" b="1" dirty="0" err="1" smtClean="0"/>
              <a:t>с</a:t>
            </a:r>
            <a:r>
              <a:rPr lang="ru-RU" sz="5600" b="1" dirty="0" err="1" smtClean="0">
                <a:solidFill>
                  <a:srgbClr val="FF0000"/>
                </a:solidFill>
              </a:rPr>
              <a:t>а</a:t>
            </a:r>
            <a:r>
              <a:rPr lang="ru-RU" sz="5600" b="1" dirty="0" smtClean="0"/>
              <a:t>- </a:t>
            </a:r>
            <a:r>
              <a:rPr lang="ru-RU" sz="5600" b="1" dirty="0" smtClean="0">
                <a:solidFill>
                  <a:srgbClr val="00B050"/>
                </a:solidFill>
              </a:rPr>
              <a:t>н</a:t>
            </a:r>
            <a:r>
              <a:rPr lang="ru-RU" sz="5600" b="1" dirty="0" smtClean="0">
                <a:solidFill>
                  <a:srgbClr val="FF0000"/>
                </a:solidFill>
              </a:rPr>
              <a:t>и</a:t>
            </a:r>
            <a:r>
              <a:rPr lang="ru-RU" sz="5600" b="1" dirty="0" smtClean="0"/>
              <a:t>  </a:t>
            </a:r>
            <a:r>
              <a:rPr lang="ru-RU" sz="5600" b="1" dirty="0" err="1" smtClean="0"/>
              <a:t>к</a:t>
            </a:r>
            <a:r>
              <a:rPr lang="ru-RU" sz="5600" b="1" dirty="0" err="1" smtClean="0">
                <a:solidFill>
                  <a:srgbClr val="FF0000"/>
                </a:solidFill>
              </a:rPr>
              <a:t>о</a:t>
            </a:r>
            <a:r>
              <a:rPr lang="ru-RU" sz="5600" b="1" dirty="0" err="1" smtClean="0"/>
              <a:t>-</a:t>
            </a:r>
            <a:r>
              <a:rPr lang="ru-RU" sz="5600" b="1" dirty="0" err="1" smtClean="0">
                <a:solidFill>
                  <a:srgbClr val="00B050"/>
                </a:solidFill>
              </a:rPr>
              <a:t>н</a:t>
            </a:r>
            <a:r>
              <a:rPr lang="ru-RU" sz="5600" b="1" dirty="0" err="1" smtClean="0">
                <a:solidFill>
                  <a:srgbClr val="FF0000"/>
                </a:solidFill>
              </a:rPr>
              <a:t>и</a:t>
            </a:r>
            <a:endParaRPr lang="ru-RU" sz="5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5600" b="1" dirty="0" smtClean="0"/>
              <a:t>С</a:t>
            </a:r>
            <a:r>
              <a:rPr lang="ru-RU" sz="5600" b="1" dirty="0" smtClean="0">
                <a:solidFill>
                  <a:srgbClr val="FF0000"/>
                </a:solidFill>
              </a:rPr>
              <a:t>а</a:t>
            </a:r>
            <a:r>
              <a:rPr lang="ru-RU" sz="5600" b="1" dirty="0" smtClean="0"/>
              <a:t>н</a:t>
            </a:r>
            <a:r>
              <a:rPr lang="ru-RU" sz="5600" b="1" dirty="0" smtClean="0">
                <a:solidFill>
                  <a:srgbClr val="00B050"/>
                </a:solidFill>
              </a:rPr>
              <a:t>к</a:t>
            </a:r>
            <a:r>
              <a:rPr lang="ru-RU" sz="5600" b="1" dirty="0" smtClean="0"/>
              <a:t>и </a:t>
            </a:r>
            <a:r>
              <a:rPr lang="ru-RU" sz="5600" b="1" dirty="0" smtClean="0">
                <a:solidFill>
                  <a:srgbClr val="FF0000"/>
                </a:solidFill>
              </a:rPr>
              <a:t>у</a:t>
            </a:r>
            <a:r>
              <a:rPr lang="ru-RU" sz="5600" b="1" dirty="0" smtClean="0"/>
              <a:t> С</a:t>
            </a:r>
            <a:r>
              <a:rPr lang="ru-RU" sz="5600" b="1" dirty="0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>
                <a:solidFill>
                  <a:srgbClr val="00B050"/>
                </a:solidFill>
              </a:rPr>
              <a:t>н</a:t>
            </a:r>
            <a:r>
              <a:rPr lang="ru-RU" sz="5600" b="1" dirty="0" smtClean="0">
                <a:solidFill>
                  <a:srgbClr val="FF0000"/>
                </a:solidFill>
              </a:rPr>
              <a:t>и</a:t>
            </a:r>
            <a:r>
              <a:rPr lang="ru-RU" sz="5600" b="1" dirty="0" smtClean="0"/>
              <a:t>.</a:t>
            </a:r>
          </a:p>
          <a:p>
            <a:pPr algn="ctr">
              <a:buNone/>
            </a:pPr>
            <a:r>
              <a:rPr lang="ru-RU" sz="5600" b="1" dirty="0" smtClean="0">
                <a:solidFill>
                  <a:srgbClr val="FF0000"/>
                </a:solidFill>
              </a:rPr>
              <a:t>У</a:t>
            </a:r>
            <a:r>
              <a:rPr lang="ru-RU" sz="5600" b="1" dirty="0" smtClean="0"/>
              <a:t> </a:t>
            </a:r>
            <a:r>
              <a:rPr lang="ru-RU" sz="5600" b="1" dirty="0" smtClean="0">
                <a:solidFill>
                  <a:srgbClr val="FF0000"/>
                </a:solidFill>
              </a:rPr>
              <a:t>А</a:t>
            </a:r>
            <a:r>
              <a:rPr lang="ru-RU" sz="5600" b="1" dirty="0" smtClean="0">
                <a:solidFill>
                  <a:srgbClr val="00B050"/>
                </a:solidFill>
              </a:rPr>
              <a:t>н</a:t>
            </a:r>
            <a:r>
              <a:rPr lang="ru-RU" sz="5600" b="1" dirty="0" smtClean="0"/>
              <a:t>и к</a:t>
            </a:r>
            <a:r>
              <a:rPr lang="ru-RU" sz="5600" b="1" dirty="0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/>
              <a:t>с</a:t>
            </a:r>
            <a:r>
              <a:rPr lang="ru-RU" sz="5600" b="1" dirty="0" smtClean="0">
                <a:solidFill>
                  <a:srgbClr val="FF0000"/>
                </a:solidFill>
              </a:rPr>
              <a:t>а</a:t>
            </a:r>
            <a:r>
              <a:rPr lang="ru-RU" sz="5600" b="1" dirty="0" smtClean="0"/>
              <a:t>.</a:t>
            </a:r>
          </a:p>
          <a:p>
            <a:pPr algn="ctr">
              <a:buNone/>
            </a:pPr>
            <a:r>
              <a:rPr lang="ru-RU" sz="5600" b="1" dirty="0" smtClean="0">
                <a:solidFill>
                  <a:srgbClr val="FF0000"/>
                </a:solidFill>
              </a:rPr>
              <a:t>У</a:t>
            </a:r>
            <a:r>
              <a:rPr lang="ru-RU" sz="5600" b="1" dirty="0" smtClean="0"/>
              <a:t> </a:t>
            </a:r>
            <a:r>
              <a:rPr lang="ru-RU" sz="5600" b="1" dirty="0" smtClean="0">
                <a:solidFill>
                  <a:srgbClr val="FF0000"/>
                </a:solidFill>
              </a:rPr>
              <a:t>И</a:t>
            </a:r>
            <a:r>
              <a:rPr lang="ru-RU" sz="5600" b="1" dirty="0" smtClean="0"/>
              <a:t>нн</a:t>
            </a:r>
            <a:r>
              <a:rPr lang="ru-RU" sz="5600" b="1" dirty="0" smtClean="0">
                <a:solidFill>
                  <a:srgbClr val="FF0000"/>
                </a:solidFill>
              </a:rPr>
              <a:t>ы</a:t>
            </a:r>
            <a:r>
              <a:rPr lang="ru-RU" sz="5600" b="1" dirty="0" smtClean="0"/>
              <a:t> с</a:t>
            </a:r>
            <a:r>
              <a:rPr lang="ru-RU" sz="5600" b="1" dirty="0" smtClean="0">
                <a:solidFill>
                  <a:srgbClr val="FF0000"/>
                </a:solidFill>
              </a:rPr>
              <a:t>о</a:t>
            </a:r>
            <a:r>
              <a:rPr lang="ru-RU" sz="5600" b="1" dirty="0" smtClean="0"/>
              <a:t>к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с учебником с.48-49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9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Вспомните Н </a:t>
            </a:r>
            <a:r>
              <a:rPr lang="ru-RU" sz="6600" b="1" dirty="0" err="1" smtClean="0"/>
              <a:t>н</a:t>
            </a:r>
            <a:endParaRPr lang="ru-RU" sz="6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err="1" smtClean="0">
                <a:solidFill>
                  <a:srgbClr val="002060"/>
                </a:solidFill>
              </a:rPr>
              <a:t>н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</a:p>
          <a:p>
            <a:pPr>
              <a:buNone/>
            </a:pPr>
            <a:endParaRPr lang="ru-RU" sz="5400" dirty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err="1" smtClean="0">
                <a:solidFill>
                  <a:srgbClr val="00B050"/>
                </a:solidFill>
              </a:rPr>
              <a:t>н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57158" y="2500306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Спасибо за работу!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Вспомните Н </a:t>
            </a:r>
            <a:r>
              <a:rPr lang="ru-RU" sz="6600" b="1" dirty="0" err="1" smtClean="0"/>
              <a:t>н</a:t>
            </a:r>
            <a:endParaRPr lang="ru-RU" sz="6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err="1" smtClean="0">
                <a:solidFill>
                  <a:srgbClr val="002060"/>
                </a:solidFill>
              </a:rPr>
              <a:t>н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r>
              <a:rPr lang="ru-RU" sz="5400" dirty="0" smtClean="0"/>
              <a:t>согласный, звонкий, твёрдый</a:t>
            </a:r>
            <a:endParaRPr lang="en-US" sz="66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err="1" smtClean="0">
                <a:solidFill>
                  <a:srgbClr val="00B050"/>
                </a:solidFill>
              </a:rPr>
              <a:t>н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8270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Вспомните Н </a:t>
            </a:r>
            <a:r>
              <a:rPr lang="ru-RU" sz="6600" b="1" dirty="0" err="1" smtClean="0"/>
              <a:t>н</a:t>
            </a:r>
            <a:endParaRPr lang="ru-RU" sz="6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err="1" smtClean="0">
                <a:solidFill>
                  <a:srgbClr val="002060"/>
                </a:solidFill>
              </a:rPr>
              <a:t>н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r>
              <a:rPr lang="ru-RU" sz="5400" dirty="0" smtClean="0"/>
              <a:t>согласный, звонкий, твёрдый</a:t>
            </a:r>
            <a:endParaRPr lang="en-US" sz="66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err="1" smtClean="0">
                <a:solidFill>
                  <a:srgbClr val="00B050"/>
                </a:solidFill>
              </a:rPr>
              <a:t>н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 </a:t>
            </a:r>
            <a:r>
              <a:rPr lang="ru-RU" sz="5400" dirty="0" smtClean="0"/>
              <a:t>согласный, звонкий, мягкий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0515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58138" cy="677214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Вспомните С </a:t>
            </a:r>
            <a:r>
              <a:rPr lang="ru-RU" sz="7200" b="1" dirty="0" err="1" smtClean="0"/>
              <a:t>с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2060"/>
                </a:solidFill>
              </a:rPr>
              <a:t>с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</a:p>
          <a:p>
            <a:pPr>
              <a:buNone/>
            </a:pPr>
            <a:endParaRPr lang="ru-RU" sz="72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B050"/>
                </a:solidFill>
              </a:rPr>
              <a:t>с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58138" cy="677214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Вспомните С </a:t>
            </a:r>
            <a:r>
              <a:rPr lang="ru-RU" sz="7200" b="1" dirty="0" err="1" smtClean="0"/>
              <a:t>с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2060"/>
                </a:solidFill>
              </a:rPr>
              <a:t>с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r>
              <a:rPr lang="ru-RU" sz="5400" dirty="0" smtClean="0"/>
              <a:t>согласный, глухой, твёрдый</a:t>
            </a:r>
            <a:endParaRPr lang="en-US" sz="66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B050"/>
                </a:solidFill>
              </a:rPr>
              <a:t>с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65864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58138" cy="677214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Вспомните С </a:t>
            </a:r>
            <a:r>
              <a:rPr lang="ru-RU" sz="7200" b="1" dirty="0" err="1" smtClean="0"/>
              <a:t>с</a:t>
            </a:r>
            <a:endParaRPr lang="ru-RU" sz="7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2060"/>
                </a:solidFill>
              </a:rPr>
              <a:t>с</a:t>
            </a:r>
            <a:r>
              <a:rPr lang="en-US" sz="7200" dirty="0" smtClean="0"/>
              <a:t>]</a:t>
            </a:r>
            <a:r>
              <a:rPr lang="ru-RU" sz="7200" dirty="0" smtClean="0"/>
              <a:t>-</a:t>
            </a:r>
            <a:r>
              <a:rPr lang="ru-RU" sz="5400" dirty="0" smtClean="0"/>
              <a:t>согласный, глухой, твёрдый</a:t>
            </a:r>
            <a:endParaRPr lang="en-US" sz="6600" dirty="0" smtClean="0"/>
          </a:p>
          <a:p>
            <a:pPr>
              <a:buNone/>
            </a:pPr>
            <a:r>
              <a:rPr lang="en-US" sz="7200" dirty="0" smtClean="0"/>
              <a:t>[</a:t>
            </a:r>
            <a:r>
              <a:rPr lang="ru-RU" sz="7200" b="1" dirty="0" smtClean="0">
                <a:solidFill>
                  <a:srgbClr val="00B050"/>
                </a:solidFill>
              </a:rPr>
              <a:t>с</a:t>
            </a:r>
            <a:r>
              <a:rPr lang="ru-RU" sz="7200" dirty="0" smtClean="0"/>
              <a:t>'</a:t>
            </a:r>
            <a:r>
              <a:rPr lang="en-US" sz="7200" dirty="0" smtClean="0"/>
              <a:t>]</a:t>
            </a:r>
            <a:r>
              <a:rPr lang="ru-RU" sz="7200" dirty="0" smtClean="0"/>
              <a:t>- </a:t>
            </a:r>
            <a:r>
              <a:rPr lang="ru-RU" sz="5400" dirty="0" smtClean="0"/>
              <a:t>согласный, глухой, мягкий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92717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слоги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8800" b="1" dirty="0" smtClean="0"/>
              <a:t>н</a:t>
            </a:r>
            <a:r>
              <a:rPr lang="ru-RU" sz="8800" b="1" dirty="0" smtClean="0">
                <a:solidFill>
                  <a:srgbClr val="FF0000"/>
                </a:solidFill>
              </a:rPr>
              <a:t>у </a:t>
            </a:r>
            <a:r>
              <a:rPr lang="ru-RU" sz="8800" b="1" dirty="0" err="1" smtClean="0"/>
              <a:t>с</a:t>
            </a:r>
            <a:r>
              <a:rPr lang="ru-RU" sz="8800" b="1" dirty="0" err="1" smtClean="0">
                <a:solidFill>
                  <a:srgbClr val="FF0000"/>
                </a:solidFill>
              </a:rPr>
              <a:t>а</a:t>
            </a:r>
            <a:r>
              <a:rPr lang="ru-RU" sz="8800" b="1" dirty="0" smtClean="0"/>
              <a:t> </a:t>
            </a:r>
            <a:r>
              <a:rPr lang="ru-RU" sz="8800" b="1" dirty="0" err="1" smtClean="0"/>
              <a:t>н</a:t>
            </a:r>
            <a:r>
              <a:rPr lang="ru-RU" sz="8800" b="1" dirty="0" err="1" smtClean="0">
                <a:solidFill>
                  <a:srgbClr val="FF0000"/>
                </a:solidFill>
              </a:rPr>
              <a:t>ы</a:t>
            </a:r>
            <a:r>
              <a:rPr lang="ru-RU" sz="8800" b="1" dirty="0" smtClean="0"/>
              <a:t> с</a:t>
            </a:r>
            <a:r>
              <a:rPr lang="ru-RU" sz="8800" b="1" dirty="0" smtClean="0">
                <a:solidFill>
                  <a:srgbClr val="FF0000"/>
                </a:solidFill>
              </a:rPr>
              <a:t>о</a:t>
            </a:r>
            <a:r>
              <a:rPr lang="ru-RU" sz="8800" b="1" dirty="0" smtClean="0"/>
              <a:t> н</a:t>
            </a:r>
            <a:r>
              <a:rPr lang="ru-RU" sz="8800" b="1" dirty="0" smtClean="0">
                <a:solidFill>
                  <a:srgbClr val="FF0000"/>
                </a:solidFill>
              </a:rPr>
              <a:t>о</a:t>
            </a:r>
            <a:r>
              <a:rPr lang="ru-RU" sz="8800" b="1" dirty="0" smtClean="0"/>
              <a:t> </a:t>
            </a:r>
            <a:r>
              <a:rPr lang="ru-RU" sz="8800" b="1" dirty="0"/>
              <a:t>с</a:t>
            </a:r>
            <a:r>
              <a:rPr lang="ru-RU" sz="8800" b="1" dirty="0">
                <a:solidFill>
                  <a:srgbClr val="FF0000"/>
                </a:solidFill>
              </a:rPr>
              <a:t>у</a:t>
            </a:r>
            <a:r>
              <a:rPr lang="ru-RU" sz="8800" b="1" dirty="0"/>
              <a:t> </a:t>
            </a:r>
            <a:r>
              <a:rPr lang="ru-RU" sz="8800" b="1" dirty="0" err="1"/>
              <a:t>с</a:t>
            </a:r>
            <a:r>
              <a:rPr lang="ru-RU" sz="8800" b="1" dirty="0" err="1">
                <a:solidFill>
                  <a:srgbClr val="FF0000"/>
                </a:solidFill>
              </a:rPr>
              <a:t>ы</a:t>
            </a:r>
            <a:r>
              <a:rPr lang="ru-RU" sz="8800" b="1" dirty="0"/>
              <a:t> </a:t>
            </a:r>
            <a:r>
              <a:rPr lang="ru-RU" sz="8800" b="1" dirty="0" smtClean="0"/>
              <a:t>н</a:t>
            </a:r>
            <a:r>
              <a:rPr lang="ru-RU" sz="8800" b="1" dirty="0" smtClean="0">
                <a:solidFill>
                  <a:srgbClr val="FF0000"/>
                </a:solidFill>
              </a:rPr>
              <a:t>а </a:t>
            </a:r>
            <a:r>
              <a:rPr lang="ru-RU" sz="8800" b="1" dirty="0" smtClean="0"/>
              <a:t>с</a:t>
            </a:r>
            <a:r>
              <a:rPr lang="ru-RU" sz="8800" b="1" dirty="0" smtClean="0">
                <a:solidFill>
                  <a:srgbClr val="FF0000"/>
                </a:solidFill>
              </a:rPr>
              <a:t>и</a:t>
            </a:r>
            <a:r>
              <a:rPr lang="ru-RU" sz="8800" b="1" dirty="0" smtClean="0"/>
              <a:t> н</a:t>
            </a:r>
            <a:r>
              <a:rPr lang="ru-RU" sz="8800" b="1" dirty="0" smtClean="0">
                <a:solidFill>
                  <a:srgbClr val="FF0000"/>
                </a:solidFill>
              </a:rPr>
              <a:t>и</a:t>
            </a:r>
            <a:endParaRPr lang="ru-RU" sz="88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слоги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8000" b="1" dirty="0" smtClean="0">
                <a:latin typeface="+mj-lt"/>
                <a:ea typeface="+mj-ea"/>
                <a:cs typeface="+mj-cs"/>
              </a:rPr>
              <a:t>н</a:t>
            </a:r>
            <a:r>
              <a:rPr lang="ru-RU" sz="8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а 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н</a:t>
            </a:r>
            <a:r>
              <a:rPr lang="ru-RU" sz="8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 н</a:t>
            </a:r>
            <a:r>
              <a:rPr lang="ru-RU" sz="8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у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8000" b="1" dirty="0" err="1" smtClean="0">
                <a:latin typeface="+mj-lt"/>
                <a:ea typeface="+mj-ea"/>
                <a:cs typeface="+mj-cs"/>
              </a:rPr>
              <a:t>н</a:t>
            </a:r>
            <a:r>
              <a:rPr lang="ru-RU" sz="80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ы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 н</a:t>
            </a:r>
            <a:r>
              <a:rPr lang="ru-RU" sz="8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и</a:t>
            </a:r>
          </a:p>
          <a:p>
            <a:pPr algn="ctr">
              <a:buNone/>
            </a:pPr>
            <a:r>
              <a:rPr lang="ru-RU" sz="8000" b="1" dirty="0" err="1" smtClean="0">
                <a:latin typeface="+mj-lt"/>
                <a:ea typeface="+mj-ea"/>
                <a:cs typeface="+mj-cs"/>
              </a:rPr>
              <a:t>с</a:t>
            </a:r>
            <a:r>
              <a:rPr lang="ru-RU" sz="80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а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 с</a:t>
            </a:r>
            <a:r>
              <a:rPr lang="ru-RU" sz="8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 с</a:t>
            </a:r>
            <a:r>
              <a:rPr lang="ru-RU" sz="8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у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8000" b="1" dirty="0" err="1" smtClean="0">
                <a:latin typeface="+mj-lt"/>
                <a:ea typeface="+mj-ea"/>
                <a:cs typeface="+mj-cs"/>
              </a:rPr>
              <a:t>с</a:t>
            </a:r>
            <a:r>
              <a:rPr lang="ru-RU" sz="80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ы</a:t>
            </a:r>
            <a:r>
              <a:rPr lang="ru-RU" sz="8000" b="1" dirty="0" smtClean="0">
                <a:latin typeface="+mj-lt"/>
                <a:ea typeface="+mj-ea"/>
                <a:cs typeface="+mj-cs"/>
              </a:rPr>
              <a:t> с</a:t>
            </a:r>
            <a:r>
              <a:rPr lang="ru-RU" sz="80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и</a:t>
            </a:r>
            <a:endParaRPr lang="ru-RU" sz="8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54</TotalTime>
  <Words>240</Words>
  <Application>Microsoft Office PowerPoint</Application>
  <PresentationFormat>Экран (4:3)</PresentationFormat>
  <Paragraphs>53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Буква К Звуки [к] [к']  </vt:lpstr>
      <vt:lpstr>Вспомните Н н</vt:lpstr>
      <vt:lpstr>Вспомните Н н</vt:lpstr>
      <vt:lpstr>Вспомните Н н</vt:lpstr>
      <vt:lpstr>Вспомните С с</vt:lpstr>
      <vt:lpstr>Вспомните С с</vt:lpstr>
      <vt:lpstr>Вспомните С с</vt:lpstr>
      <vt:lpstr>Прочитайте слоги</vt:lpstr>
      <vt:lpstr>Прочитайте слоги</vt:lpstr>
      <vt:lpstr>Презентация PowerPoint</vt:lpstr>
      <vt:lpstr>Презентация PowerPoint</vt:lpstr>
      <vt:lpstr>Презентация PowerPoint</vt:lpstr>
      <vt:lpstr>Презентация PowerPoint</vt:lpstr>
      <vt:lpstr>К к</vt:lpstr>
      <vt:lpstr>К к</vt:lpstr>
      <vt:lpstr>К к</vt:lpstr>
      <vt:lpstr>Прочитайте слоги</vt:lpstr>
      <vt:lpstr>Прочитайте слова</vt:lpstr>
      <vt:lpstr>Презентация PowerPoint</vt:lpstr>
      <vt:lpstr>Спасибо за работу!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Слоги</dc:title>
  <dc:creator>79201025966</dc:creator>
  <cp:lastModifiedBy>User</cp:lastModifiedBy>
  <cp:revision>6</cp:revision>
  <dcterms:created xsi:type="dcterms:W3CDTF">2023-10-12T15:43:13Z</dcterms:created>
  <dcterms:modified xsi:type="dcterms:W3CDTF">2024-04-08T09:58:29Z</dcterms:modified>
</cp:coreProperties>
</file>