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  <p:sldMasterId id="2147484176" r:id="rId2"/>
  </p:sldMasterIdLst>
  <p:notesMasterIdLst>
    <p:notesMasterId r:id="rId22"/>
  </p:notesMasterIdLst>
  <p:sldIdLst>
    <p:sldId id="304" r:id="rId3"/>
    <p:sldId id="310" r:id="rId4"/>
    <p:sldId id="269" r:id="rId5"/>
    <p:sldId id="270" r:id="rId6"/>
    <p:sldId id="315" r:id="rId7"/>
    <p:sldId id="314" r:id="rId8"/>
    <p:sldId id="309" r:id="rId9"/>
    <p:sldId id="285" r:id="rId10"/>
    <p:sldId id="288" r:id="rId11"/>
    <p:sldId id="311" r:id="rId12"/>
    <p:sldId id="303" r:id="rId13"/>
    <p:sldId id="260" r:id="rId14"/>
    <p:sldId id="264" r:id="rId15"/>
    <p:sldId id="265" r:id="rId16"/>
    <p:sldId id="305" r:id="rId17"/>
    <p:sldId id="313" r:id="rId18"/>
    <p:sldId id="312" r:id="rId19"/>
    <p:sldId id="301" r:id="rId20"/>
    <p:sldId id="306" r:id="rId2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FFCCFF"/>
    <a:srgbClr val="00FFFF"/>
    <a:srgbClr val="CC00FF"/>
    <a:srgbClr val="66FF33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81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9825D0-6320-4FFF-94A8-449BA9FA2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82DC2D-160A-4A60-89CF-2B9E798A76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669183-C76F-4DAD-A337-BBED4643D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96001F-74F0-4339-8D28-57CB7EC0A1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E01D7D-BE17-47F1-BD90-535B833B43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2BF7E0-603F-44F9-83D5-4EA76B440C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AE132A-8217-4D3A-B172-43D89E0EFB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8B4E65-24B0-4B03-BB85-C8978CB11A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3938E-02B6-4D4A-801C-096222B2BA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E2D5EA-8EB6-4590-BEF4-371E324F64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2A382F-3A81-4014-B17E-D87E9D0846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230D0D-2B8E-4968-934C-42BDEE654B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D1AA51-D85D-4954-B65F-E0AC206FC5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8F8A2F-EE40-42B8-9979-AFB25B00F6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E8B36-2A0D-4287-934B-28FEEAA033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20087C-5146-4F65-870D-8BEE3788B8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"Межмуниципальная методическая Интернет-конференция "О, урок!-ты солнце! Мой самый необычный урок"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4AA5E-87AE-4F03-83E5-47DE407C3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5898A8-8E04-4E68-8D7E-4D2DE87DC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F65BB4-DB2C-41A6-96D6-E07AE66DDA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F0F49D-3F4B-4B5C-B1FD-829D5B5E91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F35AAB-BC12-41F5-80FD-4DAB4051B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14FDF6-D669-4A41-8EE2-D73247933B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8DE1F3-E9A4-4357-B868-2DFDCF67A2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55C86E-F295-490D-8EF0-AA35647498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E19474-039D-472E-8A40-61C553488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"Межмуниципальная методическая Интернет-конференция "О, урок!-ты солнце! Мой самый необычный урок"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E19474-039D-472E-8A40-61C553488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85800"/>
            <a:ext cx="8229600" cy="5486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Сложение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рациональных чисел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rgbClr val="FF99FF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dirty="0" smtClean="0">
              <a:solidFill>
                <a:srgbClr val="FFCCFF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0" y="53340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МОУ Болтинская СОШ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Деркач Светлана Владимировна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457200"/>
            <a:ext cx="8305800" cy="6096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Пробуй !!!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/>
              <a:t>(+2) + (+3)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/>
              <a:t>(– 5) + (–1)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/>
              <a:t>(– 3) + (–4)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/>
              <a:t>(– 2) + (–7)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ВЫВОД</a:t>
            </a:r>
            <a:r>
              <a:rPr lang="ru-RU" sz="2000" dirty="0" smtClean="0">
                <a:solidFill>
                  <a:srgbClr val="FF0000"/>
                </a:solidFill>
              </a:rPr>
              <a:t>: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dirty="0" smtClean="0"/>
              <a:t>Чтобы сложить два отрицательных числа, нужно .   .   .   модули и поставить .   .    .</a:t>
            </a:r>
            <a:endParaRPr lang="ru-RU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>
                <a:solidFill>
                  <a:srgbClr val="FF0000"/>
                </a:solidFill>
              </a:rPr>
              <a:t>Алгоритм сложения  чисел</a:t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>с одинаковыми знаками</a:t>
            </a:r>
            <a:r>
              <a:rPr lang="ru-RU" sz="4000" i="1" smtClean="0">
                <a:solidFill>
                  <a:srgbClr val="FF0066"/>
                </a:solidFill>
              </a:rPr>
              <a:t/>
            </a:r>
            <a:br>
              <a:rPr lang="ru-RU" sz="4000" i="1" smtClean="0">
                <a:solidFill>
                  <a:srgbClr val="FF0066"/>
                </a:solidFill>
              </a:rPr>
            </a:br>
            <a:endParaRPr lang="ru-RU" sz="4000" i="1" smtClean="0">
              <a:solidFill>
                <a:srgbClr val="FF0066"/>
              </a:solidFill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800" i="1" smtClean="0"/>
          </a:p>
          <a:p>
            <a:pPr eaLnBrk="1" hangingPunct="1">
              <a:lnSpc>
                <a:spcPct val="90000"/>
              </a:lnSpc>
            </a:pPr>
            <a:r>
              <a:rPr lang="ru-RU" sz="3600" i="1" smtClean="0"/>
              <a:t> </a:t>
            </a:r>
            <a:r>
              <a:rPr lang="ru-RU" sz="4000" b="1" i="1" smtClean="0"/>
              <a:t>Найти сумму модулей слагаемых</a:t>
            </a:r>
            <a:r>
              <a:rPr lang="ru-RU" sz="4000" b="1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4000" b="1" smtClean="0"/>
          </a:p>
          <a:p>
            <a:pPr eaLnBrk="1" hangingPunct="1">
              <a:lnSpc>
                <a:spcPct val="90000"/>
              </a:lnSpc>
            </a:pPr>
            <a:r>
              <a:rPr lang="ru-RU" sz="4000" b="1" i="1" smtClean="0"/>
              <a:t>В результате поставить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i="1" smtClean="0"/>
              <a:t> общий знак слагаемых.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i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82000" cy="4953000"/>
          </a:xfrm>
        </p:spPr>
        <p:txBody>
          <a:bodyPr/>
          <a:lstStyle/>
          <a:p>
            <a:pPr eaLnBrk="1" hangingPunct="1"/>
            <a:r>
              <a:rPr lang="ru-RU" sz="4000" b="1" i="1" smtClean="0"/>
              <a:t>Из числа с большим модулем вычесть число с меньшим модулем. </a:t>
            </a:r>
          </a:p>
          <a:p>
            <a:pPr eaLnBrk="1" hangingPunct="1">
              <a:buFont typeface="Wingdings" pitchFamily="2" charset="2"/>
              <a:buNone/>
            </a:pPr>
            <a:endParaRPr lang="ru-RU" sz="4000" b="1" i="1" smtClean="0"/>
          </a:p>
          <a:p>
            <a:pPr eaLnBrk="1" hangingPunct="1"/>
            <a:r>
              <a:rPr lang="ru-RU" sz="4000" b="1" i="1" smtClean="0"/>
              <a:t>В результате поставить знак  числа с большим модулем</a:t>
            </a:r>
            <a:r>
              <a:rPr lang="ru-RU" sz="4000" i="1" smtClean="0"/>
              <a:t>.</a:t>
            </a:r>
          </a:p>
          <a:p>
            <a:pPr eaLnBrk="1" hangingPunct="1"/>
            <a:endParaRPr lang="ru-RU" sz="4000" i="1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>
                <a:solidFill>
                  <a:srgbClr val="FF0000"/>
                </a:solidFill>
              </a:rPr>
              <a:t>Алгоритм сложения чисел с разными знаками</a:t>
            </a:r>
            <a:r>
              <a:rPr lang="ru-RU" sz="4000" i="1" smtClean="0">
                <a:solidFill>
                  <a:srgbClr val="FF0000"/>
                </a:solidFill>
              </a:rPr>
              <a:t/>
            </a:r>
            <a:br>
              <a:rPr lang="ru-RU" sz="4000" i="1" smtClean="0">
                <a:solidFill>
                  <a:srgbClr val="FF0000"/>
                </a:solidFill>
              </a:rPr>
            </a:br>
            <a:endParaRPr lang="ru-RU" sz="4000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Пробуй!!!!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/>
              <a:t>(– 3) + (+4)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/>
              <a:t>(– 1) + (+5)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/>
              <a:t>(+ 4) + (–2)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/>
              <a:t>(+ 6) + (–3)</a:t>
            </a:r>
            <a:endParaRPr lang="ru-RU" sz="4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ВЫВОД: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dirty="0" smtClean="0"/>
              <a:t>Чтобы сложить два числа с разными знаками, нужно .   .   .   модули и поставить .  </a:t>
            </a:r>
            <a:r>
              <a:rPr lang="ru-RU" sz="4000" dirty="0" smtClean="0"/>
              <a:t> .    .</a:t>
            </a:r>
            <a:endParaRPr lang="ru-RU" sz="66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4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4800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305800" cy="601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Пробуй!!!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(+ 2) + (–5)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(+ 1) + (–3)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(– 4) + (+3)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(– 6) + (+1)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5638800"/>
            <a:ext cx="8610600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сложить два числа с разными знаками, нужно .   .   .   модули и поставить .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/>
              <a:t>.    .</a:t>
            </a:r>
            <a:endParaRPr lang="ru-RU" sz="6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895600"/>
            <a:ext cx="8305800" cy="342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4400" dirty="0" smtClean="0"/>
          </a:p>
          <a:p>
            <a:pPr eaLnBrk="1" hangingPunct="1">
              <a:buFont typeface="Wingdings" pitchFamily="2" charset="2"/>
              <a:buNone/>
            </a:pPr>
            <a:endParaRPr lang="ru-RU" sz="44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4400" dirty="0" smtClean="0"/>
              <a:t>(+ 4,7) + (– 9,2) =</a:t>
            </a:r>
          </a:p>
          <a:p>
            <a:pPr eaLnBrk="1" hangingPunct="1">
              <a:buFont typeface="Wingdings" pitchFamily="2" charset="2"/>
              <a:buNone/>
            </a:pPr>
            <a:endParaRPr lang="ru-RU" sz="4400" dirty="0" smtClean="0"/>
          </a:p>
          <a:p>
            <a:pPr eaLnBrk="1" hangingPunct="1">
              <a:buFont typeface="Wingdings" pitchFamily="2" charset="2"/>
              <a:buNone/>
            </a:pPr>
            <a:endParaRPr lang="ru-RU" sz="4400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6200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теперь переходим к рациональным числам.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Найти сумму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с разными знаками. 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Выбираем знак числа , модуль которого больше. </a:t>
            </a:r>
          </a:p>
          <a:p>
            <a:pPr marL="45720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Такой знак получится в результате.  (   -   )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Вычитаем из большего модуля меньший. ( 9,2 – 4,7)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 : - 4,5</a:t>
            </a:r>
          </a:p>
          <a:p>
            <a:pPr marL="457200" indent="-457200" algn="just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6868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44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(– 1,3) + (         ) =</a:t>
            </a:r>
          </a:p>
          <a:p>
            <a:pPr eaLnBrk="1" hangingPunct="1">
              <a:buFont typeface="Wingdings" pitchFamily="2" charset="2"/>
              <a:buNone/>
            </a:pPr>
            <a:endParaRPr lang="ru-RU" sz="44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Числа с одинаковым знаком!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2.Сумма двух чисел с одинаковым знаком имеет тот же знак, что и слагаемые. В нашем случае   «-».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Складываем модули. В нашем случае 1,3 + 3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Ответ : - 4,8  или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77200" cy="582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solidFill>
                  <a:srgbClr val="FF0000"/>
                </a:solidFill>
              </a:rPr>
              <a:t>Разберем  следующий пример :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819400" y="1752600"/>
          <a:ext cx="1138238" cy="1295400"/>
        </p:xfrm>
        <a:graphic>
          <a:graphicData uri="http://schemas.openxmlformats.org/presentationml/2006/ole">
            <p:oleObj spid="_x0000_s54274" name="Формула" r:id="rId3" imgW="342720" imgH="393480" progId="Equation.3">
              <p:embed/>
            </p:oleObj>
          </a:graphicData>
        </a:graphic>
      </p:graphicFrame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4724400"/>
            <a:ext cx="152400" cy="609600"/>
          </a:xfrm>
          <a:prstGeom prst="rect">
            <a:avLst/>
          </a:prstGeom>
          <a:noFill/>
        </p:spPr>
      </p:pic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5257800"/>
            <a:ext cx="104775" cy="41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П. 11.3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чит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правило выучить.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Выполнить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912 1столбик),913,915,916</a:t>
            </a:r>
            <a:r>
              <a:rPr lang="ru-RU" sz="3600" dirty="0" smtClean="0"/>
              <a:t>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01000" cy="609600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 :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5800" y="533400"/>
          <a:ext cx="8077200" cy="5408272"/>
        </p:xfrm>
        <a:graphic>
          <a:graphicData uri="http://schemas.openxmlformats.org/drawingml/2006/table">
            <a:tbl>
              <a:tblPr/>
              <a:tblGrid>
                <a:gridCol w="850231"/>
                <a:gridCol w="7226969"/>
              </a:tblGrid>
              <a:tr h="901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62" marR="66562" marT="10477" marB="0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Чтобы узнать что сегодня получилось, что не получилось , жду от вас комментарии в нашей группе или в личном сообщении.  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2" marR="66562" marT="10477" marB="0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1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2" marR="66562" marT="10477" marB="0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Я понял (а), как складывать числа с  одинаковыми знаками.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2" marR="66562" marT="10477" marB="0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1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2" marR="66562" marT="10477" marB="0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Я понял(а), как складывать числа с разными знаками.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2" marR="66562" marT="10477" marB="0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7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2" marR="66562" marT="10477" marB="0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Данная тема не вызвала у меня затруднений.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2" marR="66562" marT="10477" marB="0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2" marR="66562" marT="10477" marB="0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Мне было трудно выполнять задания.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2" marR="66562" marT="10477" marB="0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Прежде чем начать изучение нового материала, вспомните 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1.Что такое модуль?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Как сравнить отрицательные числа?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 сравнить отрицательные числа?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Сложно? Не помнишь 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Смотри учебник стр. 233.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  добрый день !</a:t>
            </a:r>
            <a:r>
              <a:rPr lang="ru-RU" dirty="0" smtClean="0"/>
              <a:t>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38" name="Group 30"/>
          <p:cNvGraphicFramePr>
            <a:graphicFrameLocks noGrp="1"/>
          </p:cNvGraphicFramePr>
          <p:nvPr>
            <p:ph type="tbl" idx="1"/>
          </p:nvPr>
        </p:nvGraphicFramePr>
        <p:xfrm>
          <a:off x="457200" y="2057400"/>
          <a:ext cx="8229600" cy="38100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3,75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ru-RU" sz="4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–1,25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0,3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  <a:r>
                        <a:rPr kumimoji="0" lang="en-US" sz="4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 + |</a:t>
                      </a:r>
                      <a:r>
                        <a:rPr kumimoji="0" lang="en-US" sz="4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64288" y="533400"/>
            <a:ext cx="43389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№ 1.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Заполните таблицу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4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6,6 . . . –5	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–1,8 . . . –3,4</a:t>
            </a:r>
          </a:p>
          <a:p>
            <a:pPr eaLnBrk="1" hangingPunct="1">
              <a:buFont typeface="Wingdings" pitchFamily="2" charset="2"/>
              <a:buNone/>
            </a:pPr>
            <a:endParaRPr lang="ru-RU" sz="4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4000" dirty="0" smtClean="0">
                <a:solidFill>
                  <a:schemeClr val="bg2"/>
                </a:solidFill>
              </a:rPr>
              <a:t>|– 6,6| . . . |–5|	    |–1,8| . . . |–3,4|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9500" y="533400"/>
            <a:ext cx="29354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№ 2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Сравните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9050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Проверим ответы !!!!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38" name="Group 30"/>
          <p:cNvGraphicFramePr>
            <a:graphicFrameLocks noGrp="1"/>
          </p:cNvGraphicFramePr>
          <p:nvPr>
            <p:ph type="tbl" idx="1"/>
          </p:nvPr>
        </p:nvGraphicFramePr>
        <p:xfrm>
          <a:off x="457200" y="2057400"/>
          <a:ext cx="8229600" cy="38100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3,75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ru-RU" sz="4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–1,25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0,3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  <a:r>
                        <a:rPr kumimoji="0" lang="en-US" sz="4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 + |</a:t>
                      </a:r>
                      <a:r>
                        <a:rPr kumimoji="0" lang="en-US" sz="4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4260" y="533400"/>
            <a:ext cx="52590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Задание № 1.</a:t>
            </a:r>
          </a:p>
          <a:p>
            <a:r>
              <a:rPr lang="ru-RU" sz="4000" dirty="0" smtClean="0"/>
              <a:t>Проверь свои ответы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4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4000" dirty="0" smtClean="0"/>
              <a:t>– 6,6 &lt; –5	           –1,8 &gt;–3,4</a:t>
            </a:r>
          </a:p>
          <a:p>
            <a:pPr eaLnBrk="1" hangingPunct="1">
              <a:buFont typeface="Wingdings" pitchFamily="2" charset="2"/>
              <a:buNone/>
            </a:pPr>
            <a:endParaRPr lang="ru-RU" sz="4000" dirty="0" smtClean="0"/>
          </a:p>
          <a:p>
            <a:pPr eaLnBrk="1" hangingPunct="1">
              <a:buNone/>
            </a:pPr>
            <a:r>
              <a:rPr lang="ru-RU" sz="4000" dirty="0" smtClean="0">
                <a:solidFill>
                  <a:schemeClr val="bg2"/>
                </a:solidFill>
              </a:rPr>
              <a:t>|– 6,6|  </a:t>
            </a:r>
            <a:r>
              <a:rPr lang="ru-RU" sz="4000" dirty="0" smtClean="0"/>
              <a:t>&gt;</a:t>
            </a:r>
            <a:r>
              <a:rPr lang="ru-RU" sz="4000" dirty="0" smtClean="0">
                <a:solidFill>
                  <a:schemeClr val="bg2"/>
                </a:solidFill>
              </a:rPr>
              <a:t> |–5|	    |–1,8| </a:t>
            </a:r>
            <a:r>
              <a:rPr lang="ru-RU" sz="4000" dirty="0" smtClean="0"/>
              <a:t>&lt;</a:t>
            </a:r>
            <a:r>
              <a:rPr lang="ru-RU" sz="4000" dirty="0" smtClean="0">
                <a:solidFill>
                  <a:schemeClr val="bg2"/>
                </a:solidFill>
              </a:rPr>
              <a:t> |–3,4|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7710" y="533400"/>
            <a:ext cx="52590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Задание № 2</a:t>
            </a:r>
          </a:p>
          <a:p>
            <a:r>
              <a:rPr lang="ru-RU" sz="4000" dirty="0" smtClean="0"/>
              <a:t>Проверь свои ответы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4038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 smtClean="0"/>
              <a:t>Тема урока: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 smtClean="0">
                <a:solidFill>
                  <a:srgbClr val="0000CC"/>
                </a:solidFill>
              </a:rPr>
              <a:t>      </a:t>
            </a:r>
            <a:r>
              <a:rPr lang="ru-RU" sz="4400" b="1" dirty="0" smtClean="0">
                <a:solidFill>
                  <a:srgbClr val="0000CC"/>
                </a:solidFill>
              </a:rPr>
              <a:t>Сложение рациональных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сложения отрицательных чисел</a:t>
            </a:r>
            <a:r>
              <a:rPr lang="ru-RU" sz="4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i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800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3600" i="1" dirty="0" smtClean="0"/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Найти сумму модулей слагаемых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 результате поставить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знак «–».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1003</TotalTime>
  <Words>523</Words>
  <Application>Microsoft Office PowerPoint</Application>
  <PresentationFormat>Экран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Открытая</vt:lpstr>
      <vt:lpstr>1_Открытая</vt:lpstr>
      <vt:lpstr>Формула</vt:lpstr>
      <vt:lpstr>Слайд 1</vt:lpstr>
      <vt:lpstr>Всем  добрый день !!!</vt:lpstr>
      <vt:lpstr>Слайд 3</vt:lpstr>
      <vt:lpstr>Слайд 4</vt:lpstr>
      <vt:lpstr>Слайд 5</vt:lpstr>
      <vt:lpstr>Слайд 6</vt:lpstr>
      <vt:lpstr>Слайд 7</vt:lpstr>
      <vt:lpstr>Слайд 8</vt:lpstr>
      <vt:lpstr> Алгоритм  сложения отрицательных чисел </vt:lpstr>
      <vt:lpstr>Слайд 10</vt:lpstr>
      <vt:lpstr> Алгоритм сложения  чисел с одинаковыми знаками </vt:lpstr>
      <vt:lpstr> Алгоритм сложения чисел с разными знаками </vt:lpstr>
      <vt:lpstr>Слайд 13</vt:lpstr>
      <vt:lpstr>Слайд 14</vt:lpstr>
      <vt:lpstr>   А теперь переходим к рациональным числам.  Найти сумму</vt:lpstr>
      <vt:lpstr>Слайд 16</vt:lpstr>
      <vt:lpstr>Разберем  следующий пример :</vt:lpstr>
      <vt:lpstr>Домашнее задание 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пользовтель</dc:creator>
  <cp:lastModifiedBy>пользовтель</cp:lastModifiedBy>
  <cp:revision>50</cp:revision>
  <cp:lastPrinted>1601-01-01T00:00:00Z</cp:lastPrinted>
  <dcterms:created xsi:type="dcterms:W3CDTF">1601-01-01T00:00:00Z</dcterms:created>
  <dcterms:modified xsi:type="dcterms:W3CDTF">2020-07-15T19:22:41Z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